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82"/>
  </p:notesMasterIdLst>
  <p:handoutMasterIdLst>
    <p:handoutMasterId r:id="rId83"/>
  </p:handoutMasterIdLst>
  <p:sldIdLst>
    <p:sldId id="419" r:id="rId5"/>
    <p:sldId id="933" r:id="rId6"/>
    <p:sldId id="815" r:id="rId7"/>
    <p:sldId id="932" r:id="rId8"/>
    <p:sldId id="934" r:id="rId9"/>
    <p:sldId id="897" r:id="rId10"/>
    <p:sldId id="841" r:id="rId11"/>
    <p:sldId id="259" r:id="rId12"/>
    <p:sldId id="257" r:id="rId13"/>
    <p:sldId id="258" r:id="rId14"/>
    <p:sldId id="840" r:id="rId15"/>
    <p:sldId id="935" r:id="rId16"/>
    <p:sldId id="898" r:id="rId17"/>
    <p:sldId id="260" r:id="rId18"/>
    <p:sldId id="842" r:id="rId19"/>
    <p:sldId id="263" r:id="rId20"/>
    <p:sldId id="847" r:id="rId21"/>
    <p:sldId id="845" r:id="rId22"/>
    <p:sldId id="846" r:id="rId23"/>
    <p:sldId id="265" r:id="rId24"/>
    <p:sldId id="848" r:id="rId25"/>
    <p:sldId id="266" r:id="rId26"/>
    <p:sldId id="936" r:id="rId27"/>
    <p:sldId id="899" r:id="rId28"/>
    <p:sldId id="306" r:id="rId29"/>
    <p:sldId id="307" r:id="rId30"/>
    <p:sldId id="824" r:id="rId31"/>
    <p:sldId id="823" r:id="rId32"/>
    <p:sldId id="308" r:id="rId33"/>
    <p:sldId id="937" r:id="rId34"/>
    <p:sldId id="873" r:id="rId35"/>
    <p:sldId id="878" r:id="rId36"/>
    <p:sldId id="877" r:id="rId37"/>
    <p:sldId id="875" r:id="rId38"/>
    <p:sldId id="876" r:id="rId39"/>
    <p:sldId id="915" r:id="rId40"/>
    <p:sldId id="843" r:id="rId41"/>
    <p:sldId id="844" r:id="rId42"/>
    <p:sldId id="938" r:id="rId43"/>
    <p:sldId id="277" r:id="rId44"/>
    <p:sldId id="280" r:id="rId45"/>
    <p:sldId id="917" r:id="rId46"/>
    <p:sldId id="900" r:id="rId47"/>
    <p:sldId id="871" r:id="rId48"/>
    <p:sldId id="870" r:id="rId49"/>
    <p:sldId id="939" r:id="rId50"/>
    <p:sldId id="906" r:id="rId51"/>
    <p:sldId id="940" r:id="rId52"/>
    <p:sldId id="902" r:id="rId53"/>
    <p:sldId id="882" r:id="rId54"/>
    <p:sldId id="883" r:id="rId55"/>
    <p:sldId id="885" r:id="rId56"/>
    <p:sldId id="884" r:id="rId57"/>
    <p:sldId id="886" r:id="rId58"/>
    <p:sldId id="941" r:id="rId59"/>
    <p:sldId id="903" r:id="rId60"/>
    <p:sldId id="894" r:id="rId61"/>
    <p:sldId id="895" r:id="rId62"/>
    <p:sldId id="896" r:id="rId63"/>
    <p:sldId id="942" r:id="rId64"/>
    <p:sldId id="907" r:id="rId65"/>
    <p:sldId id="908" r:id="rId66"/>
    <p:sldId id="909" r:id="rId67"/>
    <p:sldId id="910" r:id="rId68"/>
    <p:sldId id="943" r:id="rId69"/>
    <p:sldId id="925" r:id="rId70"/>
    <p:sldId id="926" r:id="rId71"/>
    <p:sldId id="927" r:id="rId72"/>
    <p:sldId id="928" r:id="rId73"/>
    <p:sldId id="929" r:id="rId74"/>
    <p:sldId id="930" r:id="rId75"/>
    <p:sldId id="931" r:id="rId76"/>
    <p:sldId id="944" r:id="rId77"/>
    <p:sldId id="890" r:id="rId78"/>
    <p:sldId id="893" r:id="rId79"/>
    <p:sldId id="891" r:id="rId80"/>
    <p:sldId id="945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AD60FD-EAF5-4FA5-8396-B2DF26A2BA6B}">
          <p14:sldIdLst>
            <p14:sldId id="419"/>
            <p14:sldId id="933"/>
          </p14:sldIdLst>
        </p14:section>
        <p14:section name="Store Online" id="{BDA3C229-F151-4BC9-ADCA-681198E2DEE1}">
          <p14:sldIdLst>
            <p14:sldId id="815"/>
            <p14:sldId id="932"/>
            <p14:sldId id="934"/>
          </p14:sldIdLst>
        </p14:section>
        <p14:section name="Log in" id="{F06AE9A4-71EC-4C2F-9A68-3869E0D9B750}">
          <p14:sldIdLst>
            <p14:sldId id="897"/>
            <p14:sldId id="841"/>
            <p14:sldId id="259"/>
            <p14:sldId id="257"/>
            <p14:sldId id="258"/>
            <p14:sldId id="840"/>
            <p14:sldId id="935"/>
          </p14:sldIdLst>
        </p14:section>
        <p14:section name="Ordine" id="{D5630E46-9682-4FA5-9F68-4F7F4150A4BE}">
          <p14:sldIdLst>
            <p14:sldId id="898"/>
            <p14:sldId id="260"/>
            <p14:sldId id="842"/>
            <p14:sldId id="263"/>
            <p14:sldId id="847"/>
            <p14:sldId id="845"/>
            <p14:sldId id="846"/>
            <p14:sldId id="265"/>
            <p14:sldId id="848"/>
            <p14:sldId id="266"/>
            <p14:sldId id="936"/>
          </p14:sldIdLst>
        </p14:section>
        <p14:section name="Storico Ordini" id="{A2D10FBA-7CBE-499A-90F3-48A2F56E3A92}">
          <p14:sldIdLst>
            <p14:sldId id="899"/>
            <p14:sldId id="306"/>
            <p14:sldId id="307"/>
            <p14:sldId id="824"/>
            <p14:sldId id="823"/>
            <p14:sldId id="308"/>
            <p14:sldId id="937"/>
          </p14:sldIdLst>
        </p14:section>
        <p14:section name="Sconti e Campaign" id="{2FD33DEC-B8E8-48E1-952F-B28CFFA60E27}">
          <p14:sldIdLst>
            <p14:sldId id="873"/>
            <p14:sldId id="878"/>
            <p14:sldId id="877"/>
            <p14:sldId id="875"/>
            <p14:sldId id="876"/>
            <p14:sldId id="915"/>
          </p14:sldIdLst>
        </p14:section>
        <p14:section name="Preferiti" id="{B1B93B22-BB55-4D5E-A1BB-DA3FE245B141}">
          <p14:sldIdLst>
            <p14:sldId id="843"/>
            <p14:sldId id="844"/>
            <p14:sldId id="938"/>
          </p14:sldIdLst>
        </p14:section>
        <p14:section name="Liste Salvate" id="{DA7FA5AF-7389-4265-813C-53B82385EA6B}">
          <p14:sldIdLst>
            <p14:sldId id="277"/>
            <p14:sldId id="280"/>
            <p14:sldId id="917"/>
          </p14:sldIdLst>
        </p14:section>
        <p14:section name="Ricerca Multipla" id="{3160D748-7232-4811-9970-26BC590400B9}">
          <p14:sldIdLst>
            <p14:sldId id="900"/>
            <p14:sldId id="871"/>
            <p14:sldId id="870"/>
            <p14:sldId id="939"/>
          </p14:sldIdLst>
        </p14:section>
        <p14:section name="Catalogo Prodotti" id="{2D142FCE-EF3E-4DD9-972B-EA04C97DC544}">
          <p14:sldIdLst>
            <p14:sldId id="906"/>
            <p14:sldId id="940"/>
          </p14:sldIdLst>
        </p14:section>
        <p14:section name="Salvataggio" id="{D0DA998B-E791-497C-87EA-57A558C8790D}">
          <p14:sldIdLst>
            <p14:sldId id="902"/>
            <p14:sldId id="882"/>
            <p14:sldId id="883"/>
            <p14:sldId id="885"/>
            <p14:sldId id="884"/>
            <p14:sldId id="886"/>
            <p14:sldId id="941"/>
          </p14:sldIdLst>
        </p14:section>
        <p14:section name="Ordine da excel" id="{707C673F-8A17-4514-A989-89C1A1BE87C6}">
          <p14:sldIdLst>
            <p14:sldId id="903"/>
            <p14:sldId id="894"/>
            <p14:sldId id="895"/>
            <p14:sldId id="896"/>
            <p14:sldId id="942"/>
          </p14:sldIdLst>
        </p14:section>
        <p14:section name="Fuori Sezione" id="{A1B31FE7-4B00-408C-94BB-8D9A64AFDBC8}">
          <p14:sldIdLst>
            <p14:sldId id="907"/>
            <p14:sldId id="908"/>
            <p14:sldId id="909"/>
            <p14:sldId id="910"/>
            <p14:sldId id="943"/>
          </p14:sldIdLst>
        </p14:section>
        <p14:section name="OFFLINE" id="{60249418-D160-40B1-8E3D-ABF6045E9CD3}">
          <p14:sldIdLst>
            <p14:sldId id="925"/>
            <p14:sldId id="926"/>
            <p14:sldId id="927"/>
            <p14:sldId id="928"/>
            <p14:sldId id="929"/>
            <p14:sldId id="930"/>
            <p14:sldId id="931"/>
            <p14:sldId id="944"/>
          </p14:sldIdLst>
        </p14:section>
        <p14:section name="Scheda Contabile" id="{FA05CE5B-7E57-42AA-90C8-0F075DF5FBEE}">
          <p14:sldIdLst>
            <p14:sldId id="890"/>
            <p14:sldId id="893"/>
          </p14:sldIdLst>
        </p14:section>
        <p14:section name="SOS Tool" id="{F9527C60-8D48-41A5-BC53-8F3938DECD7E}">
          <p14:sldIdLst>
            <p14:sldId id="891"/>
            <p14:sldId id="9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01"/>
    <a:srgbClr val="FF004A"/>
    <a:srgbClr val="1D4B9D"/>
    <a:srgbClr val="FC7A43"/>
    <a:srgbClr val="03279F"/>
    <a:srgbClr val="DAA72B"/>
    <a:srgbClr val="FFC684"/>
    <a:srgbClr val="BFBFBF"/>
    <a:srgbClr val="FF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3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844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handoutMaster" Target="handoutMasters/handoutMaster1.xml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nnoni, Sarah" userId="50b8eb38-62c4-4761-92a4-af00ccad27ca" providerId="ADAL" clId="{9984C337-B54E-47CF-B8DD-1D9EDFA26720}"/>
    <pc:docChg chg="custSel modSld">
      <pc:chgData name="Zannoni, Sarah" userId="50b8eb38-62c4-4761-92a4-af00ccad27ca" providerId="ADAL" clId="{9984C337-B54E-47CF-B8DD-1D9EDFA26720}" dt="2020-07-08T13:14:41.265" v="97" actId="1036"/>
      <pc:docMkLst>
        <pc:docMk/>
      </pc:docMkLst>
      <pc:sldChg chg="modSp">
        <pc:chgData name="Zannoni, Sarah" userId="50b8eb38-62c4-4761-92a4-af00ccad27ca" providerId="ADAL" clId="{9984C337-B54E-47CF-B8DD-1D9EDFA26720}" dt="2020-07-08T13:08:02.631" v="11" actId="20577"/>
        <pc:sldMkLst>
          <pc:docMk/>
          <pc:sldMk cId="3821893066" sldId="419"/>
        </pc:sldMkLst>
        <pc:spChg chg="mod">
          <ac:chgData name="Zannoni, Sarah" userId="50b8eb38-62c4-4761-92a4-af00ccad27ca" providerId="ADAL" clId="{9984C337-B54E-47CF-B8DD-1D9EDFA26720}" dt="2020-07-08T13:08:02.631" v="11" actId="20577"/>
          <ac:spMkLst>
            <pc:docMk/>
            <pc:sldMk cId="3821893066" sldId="419"/>
            <ac:spMk id="4" creationId="{00000000-0000-0000-0000-000000000000}"/>
          </ac:spMkLst>
        </pc:spChg>
      </pc:sldChg>
      <pc:sldChg chg="modSp">
        <pc:chgData name="Zannoni, Sarah" userId="50b8eb38-62c4-4761-92a4-af00ccad27ca" providerId="ADAL" clId="{9984C337-B54E-47CF-B8DD-1D9EDFA26720}" dt="2020-07-08T13:14:41.265" v="97" actId="1036"/>
        <pc:sldMkLst>
          <pc:docMk/>
          <pc:sldMk cId="3307188683" sldId="925"/>
        </pc:sldMkLst>
        <pc:picChg chg="mod">
          <ac:chgData name="Zannoni, Sarah" userId="50b8eb38-62c4-4761-92a4-af00ccad27ca" providerId="ADAL" clId="{9984C337-B54E-47CF-B8DD-1D9EDFA26720}" dt="2020-07-08T13:14:41.265" v="97" actId="1036"/>
          <ac:picMkLst>
            <pc:docMk/>
            <pc:sldMk cId="3307188683" sldId="925"/>
            <ac:picMk id="6" creationId="{9CF34F4C-E324-4C33-A4C8-1D75ECDF188F}"/>
          </ac:picMkLst>
        </pc:picChg>
      </pc:sldChg>
      <pc:sldChg chg="modSp">
        <pc:chgData name="Zannoni, Sarah" userId="50b8eb38-62c4-4761-92a4-af00ccad27ca" providerId="ADAL" clId="{9984C337-B54E-47CF-B8DD-1D9EDFA26720}" dt="2020-07-08T13:12:20.574" v="96" actId="14100"/>
        <pc:sldMkLst>
          <pc:docMk/>
          <pc:sldMk cId="3762294321" sldId="929"/>
        </pc:sldMkLst>
        <pc:spChg chg="mod">
          <ac:chgData name="Zannoni, Sarah" userId="50b8eb38-62c4-4761-92a4-af00ccad27ca" providerId="ADAL" clId="{9984C337-B54E-47CF-B8DD-1D9EDFA26720}" dt="2020-07-08T13:12:02.514" v="91" actId="1076"/>
          <ac:spMkLst>
            <pc:docMk/>
            <pc:sldMk cId="3762294321" sldId="929"/>
            <ac:spMk id="2" creationId="{8456A872-3E6E-49E9-A437-921980B9A9CD}"/>
          </ac:spMkLst>
        </pc:spChg>
        <pc:spChg chg="mod">
          <ac:chgData name="Zannoni, Sarah" userId="50b8eb38-62c4-4761-92a4-af00ccad27ca" providerId="ADAL" clId="{9984C337-B54E-47CF-B8DD-1D9EDFA26720}" dt="2020-07-08T13:12:20.574" v="96" actId="14100"/>
          <ac:spMkLst>
            <pc:docMk/>
            <pc:sldMk cId="3762294321" sldId="929"/>
            <ac:spMk id="15" creationId="{8F60FFBE-00E7-4FAB-A4BC-8DEFD4444C51}"/>
          </ac:spMkLst>
        </pc:spChg>
        <pc:spChg chg="mod">
          <ac:chgData name="Zannoni, Sarah" userId="50b8eb38-62c4-4761-92a4-af00ccad27ca" providerId="ADAL" clId="{9984C337-B54E-47CF-B8DD-1D9EDFA26720}" dt="2020-07-08T13:10:37.472" v="81" actId="20577"/>
          <ac:spMkLst>
            <pc:docMk/>
            <pc:sldMk cId="3762294321" sldId="929"/>
            <ac:spMk id="29" creationId="{38CF7212-F8A7-4BEB-89B4-DCD9A6EC7D73}"/>
          </ac:spMkLst>
        </pc:spChg>
        <pc:spChg chg="mod">
          <ac:chgData name="Zannoni, Sarah" userId="50b8eb38-62c4-4761-92a4-af00ccad27ca" providerId="ADAL" clId="{9984C337-B54E-47CF-B8DD-1D9EDFA26720}" dt="2020-07-08T13:10:00.447" v="42" actId="20577"/>
          <ac:spMkLst>
            <pc:docMk/>
            <pc:sldMk cId="3762294321" sldId="929"/>
            <ac:spMk id="41" creationId="{F3E4B77B-3343-4C36-92CB-869DA7A22560}"/>
          </ac:spMkLst>
        </pc:spChg>
        <pc:spChg chg="mod">
          <ac:chgData name="Zannoni, Sarah" userId="50b8eb38-62c4-4761-92a4-af00ccad27ca" providerId="ADAL" clId="{9984C337-B54E-47CF-B8DD-1D9EDFA26720}" dt="2020-07-08T13:11:48.521" v="90" actId="14100"/>
          <ac:spMkLst>
            <pc:docMk/>
            <pc:sldMk cId="3762294321" sldId="929"/>
            <ac:spMk id="44" creationId="{FEF49B70-B9B1-4317-B46D-3F4BEECC3F89}"/>
          </ac:spMkLst>
        </pc:spChg>
        <pc:spChg chg="mod">
          <ac:chgData name="Zannoni, Sarah" userId="50b8eb38-62c4-4761-92a4-af00ccad27ca" providerId="ADAL" clId="{9984C337-B54E-47CF-B8DD-1D9EDFA26720}" dt="2020-07-08T13:12:04.748" v="92" actId="1076"/>
          <ac:spMkLst>
            <pc:docMk/>
            <pc:sldMk cId="3762294321" sldId="929"/>
            <ac:spMk id="54" creationId="{8C4B3A0A-5232-4A77-A20F-88624A85F3AE}"/>
          </ac:spMkLst>
        </pc:spChg>
        <pc:picChg chg="mod">
          <ac:chgData name="Zannoni, Sarah" userId="50b8eb38-62c4-4761-92a4-af00ccad27ca" providerId="ADAL" clId="{9984C337-B54E-47CF-B8DD-1D9EDFA26720}" dt="2020-07-08T13:11:45.513" v="89" actId="1076"/>
          <ac:picMkLst>
            <pc:docMk/>
            <pc:sldMk cId="3762294321" sldId="929"/>
            <ac:picMk id="4" creationId="{C8424ADD-5CDA-41DA-AD0A-943B187E9527}"/>
          </ac:picMkLst>
        </pc:picChg>
        <pc:cxnChg chg="mod">
          <ac:chgData name="Zannoni, Sarah" userId="50b8eb38-62c4-4761-92a4-af00ccad27ca" providerId="ADAL" clId="{9984C337-B54E-47CF-B8DD-1D9EDFA26720}" dt="2020-07-08T13:10:20.944" v="69" actId="14100"/>
          <ac:cxnSpMkLst>
            <pc:docMk/>
            <pc:sldMk cId="3762294321" sldId="929"/>
            <ac:cxnSpMk id="6" creationId="{BE7F0BCC-530C-49DA-98F6-1A42861CEEB7}"/>
          </ac:cxnSpMkLst>
        </pc:cxnChg>
        <pc:cxnChg chg="mod">
          <ac:chgData name="Zannoni, Sarah" userId="50b8eb38-62c4-4761-92a4-af00ccad27ca" providerId="ADAL" clId="{9984C337-B54E-47CF-B8DD-1D9EDFA26720}" dt="2020-07-08T13:10:37.472" v="81" actId="20577"/>
          <ac:cxnSpMkLst>
            <pc:docMk/>
            <pc:sldMk cId="3762294321" sldId="929"/>
            <ac:cxnSpMk id="11" creationId="{0AAEFF23-35B4-41BD-BC73-7569A6B98132}"/>
          </ac:cxnSpMkLst>
        </pc:cxnChg>
        <pc:cxnChg chg="mod">
          <ac:chgData name="Zannoni, Sarah" userId="50b8eb38-62c4-4761-92a4-af00ccad27ca" providerId="ADAL" clId="{9984C337-B54E-47CF-B8DD-1D9EDFA26720}" dt="2020-07-08T13:09:20.145" v="14" actId="14100"/>
          <ac:cxnSpMkLst>
            <pc:docMk/>
            <pc:sldMk cId="3762294321" sldId="929"/>
            <ac:cxnSpMk id="14" creationId="{B919A0F7-0CEF-4958-A4EF-22D346164802}"/>
          </ac:cxnSpMkLst>
        </pc:cxnChg>
        <pc:cxnChg chg="mod">
          <ac:chgData name="Zannoni, Sarah" userId="50b8eb38-62c4-4761-92a4-af00ccad27ca" providerId="ADAL" clId="{9984C337-B54E-47CF-B8DD-1D9EDFA26720}" dt="2020-07-08T13:09:08.165" v="13" actId="14100"/>
          <ac:cxnSpMkLst>
            <pc:docMk/>
            <pc:sldMk cId="3762294321" sldId="929"/>
            <ac:cxnSpMk id="17" creationId="{2897B536-8016-4F13-A55C-F85BDC15CBEC}"/>
          </ac:cxnSpMkLst>
        </pc:cxnChg>
        <pc:cxnChg chg="mod">
          <ac:chgData name="Zannoni, Sarah" userId="50b8eb38-62c4-4761-92a4-af00ccad27ca" providerId="ADAL" clId="{9984C337-B54E-47CF-B8DD-1D9EDFA26720}" dt="2020-07-08T13:10:00.447" v="42" actId="20577"/>
          <ac:cxnSpMkLst>
            <pc:docMk/>
            <pc:sldMk cId="3762294321" sldId="929"/>
            <ac:cxnSpMk id="19" creationId="{071A478B-C814-4A84-AE61-087CDEE8646F}"/>
          </ac:cxnSpMkLst>
        </pc:cxnChg>
        <pc:cxnChg chg="mod">
          <ac:chgData name="Zannoni, Sarah" userId="50b8eb38-62c4-4761-92a4-af00ccad27ca" providerId="ADAL" clId="{9984C337-B54E-47CF-B8DD-1D9EDFA26720}" dt="2020-07-08T13:11:41.631" v="88" actId="1076"/>
          <ac:cxnSpMkLst>
            <pc:docMk/>
            <pc:sldMk cId="3762294321" sldId="929"/>
            <ac:cxnSpMk id="22" creationId="{7544D13F-17D9-489D-9FEA-16E1A3DDA1F8}"/>
          </ac:cxnSpMkLst>
        </pc:cxnChg>
        <pc:cxnChg chg="mod">
          <ac:chgData name="Zannoni, Sarah" userId="50b8eb38-62c4-4761-92a4-af00ccad27ca" providerId="ADAL" clId="{9984C337-B54E-47CF-B8DD-1D9EDFA26720}" dt="2020-07-08T13:11:37.380" v="87" actId="14100"/>
          <ac:cxnSpMkLst>
            <pc:docMk/>
            <pc:sldMk cId="3762294321" sldId="929"/>
            <ac:cxnSpMk id="24" creationId="{92D5293F-C85E-467D-8DA6-3EB1563AFD3D}"/>
          </ac:cxnSpMkLst>
        </pc:cxnChg>
        <pc:cxnChg chg="mod">
          <ac:chgData name="Zannoni, Sarah" userId="50b8eb38-62c4-4761-92a4-af00ccad27ca" providerId="ADAL" clId="{9984C337-B54E-47CF-B8DD-1D9EDFA26720}" dt="2020-07-08T13:12:12.206" v="93" actId="14100"/>
          <ac:cxnSpMkLst>
            <pc:docMk/>
            <pc:sldMk cId="3762294321" sldId="929"/>
            <ac:cxnSpMk id="26" creationId="{465E6338-2A5A-475E-AD27-A76BF03D2E6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B22E95-0533-4A67-BB06-EECBFAE45F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BE118-6F0C-4C90-8E9D-AED2D30D7B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6FC2F-FB7F-4529-81FD-44CE912B7896}" type="datetimeFigureOut">
              <a:rPr lang="it-IT" smtClean="0"/>
              <a:t>08/07/2020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489CD-6129-4EFA-A05C-98B8AFE15A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EFAAB-D466-422F-94A2-7B83C09811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E8D02-60F4-4781-A5F7-CF8DE96DEA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83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9FB33-8488-43CC-AB1A-9CFE1A906FB2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5D421-1870-48D5-959F-2B4ED8BE6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4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Blue background">
    <p:bg>
      <p:bgPr>
        <a:gradFill flip="none" rotWithShape="1">
          <a:gsLst>
            <a:gs pos="10000">
              <a:schemeClr val="bg1"/>
            </a:gs>
            <a:gs pos="73000">
              <a:schemeClr val="bg2">
                <a:alpha val="59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7040" y="0"/>
            <a:ext cx="1047496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8" y="5937983"/>
            <a:ext cx="1481667" cy="7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5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Blue background">
    <p:bg>
      <p:bgPr>
        <a:gradFill flip="none" rotWithShape="1">
          <a:gsLst>
            <a:gs pos="10000">
              <a:schemeClr val="bg1"/>
            </a:gs>
            <a:gs pos="73000">
              <a:schemeClr val="bg2">
                <a:alpha val="59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7040" y="0"/>
            <a:ext cx="1047496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8" y="5937983"/>
            <a:ext cx="1481667" cy="7435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67AD32-1102-4FD5-B69E-17611FA313F1}"/>
              </a:ext>
            </a:extLst>
          </p:cNvPr>
          <p:cNvSpPr/>
          <p:nvPr userDrawn="1"/>
        </p:nvSpPr>
        <p:spPr>
          <a:xfrm>
            <a:off x="0" y="0"/>
            <a:ext cx="12192000" cy="827314"/>
          </a:xfrm>
          <a:prstGeom prst="rect">
            <a:avLst/>
          </a:prstGeom>
          <a:gradFill flip="none" rotWithShape="1">
            <a:gsLst>
              <a:gs pos="0">
                <a:srgbClr val="DAA72B">
                  <a:shade val="30000"/>
                  <a:satMod val="115000"/>
                </a:srgbClr>
              </a:gs>
              <a:gs pos="50000">
                <a:srgbClr val="DAA72B">
                  <a:shade val="67500"/>
                  <a:satMod val="115000"/>
                </a:srgbClr>
              </a:gs>
              <a:gs pos="100000">
                <a:srgbClr val="DAA72B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F8222-409B-483B-B3CB-BE8ED4C2F45B}"/>
              </a:ext>
            </a:extLst>
          </p:cNvPr>
          <p:cNvSpPr txBox="1"/>
          <p:nvPr userDrawn="1"/>
        </p:nvSpPr>
        <p:spPr>
          <a:xfrm>
            <a:off x="8083043" y="83143"/>
            <a:ext cx="4083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NEXT RELEASE</a:t>
            </a:r>
          </a:p>
        </p:txBody>
      </p:sp>
    </p:spTree>
    <p:extLst>
      <p:ext uri="{BB962C8B-B14F-4D97-AF65-F5344CB8AC3E}">
        <p14:creationId xmlns:p14="http://schemas.microsoft.com/office/powerpoint/2010/main" val="404912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_Blue background">
    <p:bg>
      <p:bgPr>
        <a:gradFill>
          <a:gsLst>
            <a:gs pos="3000">
              <a:schemeClr val="accent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859" y="3429000"/>
            <a:ext cx="4649808" cy="1436285"/>
          </a:xfrm>
        </p:spPr>
        <p:txBody>
          <a:bodyPr wrap="square" lIns="91440" anchor="t">
            <a:spAutoFit/>
          </a:bodyPr>
          <a:lstStyle>
            <a:lvl1pPr algn="l">
              <a:lnSpc>
                <a:spcPct val="100000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510" y="2116083"/>
            <a:ext cx="2878668" cy="474191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176511" y="1472687"/>
            <a:ext cx="4349413" cy="1286792"/>
            <a:chOff x="882383" y="1104515"/>
            <a:chExt cx="3262060" cy="96509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383" y="1104516"/>
              <a:ext cx="1596498" cy="9650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9243" y="1104515"/>
              <a:ext cx="1645200" cy="96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97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8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0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7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8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5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92FD5-7A18-4C93-BB56-A948CF1F63B3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268F9-8977-43AA-9919-E588F2F9F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3" r:id="rId13"/>
    <p:sldLayoutId id="2147483692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gone.sharepoint.com/:v:/s/B2BStoreOnline-GUIDA/EW7ub14EioBFqpflTyFojSEBUIof6SjtNOdgqTKlpM7rEA?e=BNwGXf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image" Target="../media/image14.jpe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gone.sharepoint.com/:v:/s/B2BStoreOnline-GUIDA/ETdYkVrMK8dLvgJf3rLi0I4Bx6l6ZZF_UlD8kovTYZ8Q_Q?e=SL7WGg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5.xml"/><Relationship Id="rId5" Type="http://schemas.openxmlformats.org/officeDocument/2006/relationships/image" Target="../media/image14.jpe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7.xml"/><Relationship Id="rId3" Type="http://schemas.openxmlformats.org/officeDocument/2006/relationships/slide" Target="slide6.xml"/><Relationship Id="rId21" Type="http://schemas.openxmlformats.org/officeDocument/2006/relationships/slide" Target="slide31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3.xml"/><Relationship Id="rId2" Type="http://schemas.openxmlformats.org/officeDocument/2006/relationships/image" Target="../media/image8.png"/><Relationship Id="rId16" Type="http://schemas.openxmlformats.org/officeDocument/2006/relationships/slide" Target="slide76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40.xml"/><Relationship Id="rId10" Type="http://schemas.openxmlformats.org/officeDocument/2006/relationships/image" Target="../media/image10.png"/><Relationship Id="rId19" Type="http://schemas.openxmlformats.org/officeDocument/2006/relationships/slide" Target="slide14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t.online.pg.com/" TargetMode="External"/><Relationship Id="rId13" Type="http://schemas.openxmlformats.org/officeDocument/2006/relationships/hyperlink" Target="https://m-itpgp.online.pg.com/" TargetMode="External"/><Relationship Id="rId18" Type="http://schemas.openxmlformats.org/officeDocument/2006/relationships/image" Target="../media/image13.png"/><Relationship Id="rId3" Type="http://schemas.openxmlformats.org/officeDocument/2006/relationships/hyperlink" Target="https://itpoh.online.pg.com/offline/" TargetMode="External"/><Relationship Id="rId7" Type="http://schemas.openxmlformats.org/officeDocument/2006/relationships/hyperlink" Target="https://m-itelectro.online.pg.com/" TargetMode="External"/><Relationship Id="rId12" Type="http://schemas.openxmlformats.org/officeDocument/2006/relationships/hyperlink" Target="https://itpgp.online.pg.com/offline/" TargetMode="External"/><Relationship Id="rId17" Type="http://schemas.openxmlformats.org/officeDocument/2006/relationships/image" Target="../media/image12.png"/><Relationship Id="rId2" Type="http://schemas.openxmlformats.org/officeDocument/2006/relationships/hyperlink" Target="https://itpoh.online.pg.com/" TargetMode="External"/><Relationship Id="rId16" Type="http://schemas.openxmlformats.org/officeDocument/2006/relationships/hyperlink" Target="https://m-itpharma.online.pg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telectro.online.pg.com/offline/" TargetMode="External"/><Relationship Id="rId11" Type="http://schemas.openxmlformats.org/officeDocument/2006/relationships/hyperlink" Target="https://itpgp.online.pg.com/" TargetMode="External"/><Relationship Id="rId5" Type="http://schemas.openxmlformats.org/officeDocument/2006/relationships/hyperlink" Target="https://itelectro.online.pg.com/" TargetMode="External"/><Relationship Id="rId15" Type="http://schemas.openxmlformats.org/officeDocument/2006/relationships/hyperlink" Target="https://itpharma.online.pg.com/offline/" TargetMode="External"/><Relationship Id="rId10" Type="http://schemas.openxmlformats.org/officeDocument/2006/relationships/hyperlink" Target="https://m-it.online.pg.com/" TargetMode="External"/><Relationship Id="rId19" Type="http://schemas.openxmlformats.org/officeDocument/2006/relationships/image" Target="../media/image16.png"/><Relationship Id="rId4" Type="http://schemas.openxmlformats.org/officeDocument/2006/relationships/hyperlink" Target="https://m-itpoh.online.pg.com/" TargetMode="External"/><Relationship Id="rId9" Type="http://schemas.openxmlformats.org/officeDocument/2006/relationships/hyperlink" Target="https://it.online.pg.com/offline/" TargetMode="External"/><Relationship Id="rId14" Type="http://schemas.openxmlformats.org/officeDocument/2006/relationships/hyperlink" Target="https://itpharma.online.pg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7.xml"/><Relationship Id="rId3" Type="http://schemas.openxmlformats.org/officeDocument/2006/relationships/slide" Target="slide6.xml"/><Relationship Id="rId21" Type="http://schemas.openxmlformats.org/officeDocument/2006/relationships/slide" Target="slide31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3.xml"/><Relationship Id="rId2" Type="http://schemas.openxmlformats.org/officeDocument/2006/relationships/image" Target="../media/image8.png"/><Relationship Id="rId16" Type="http://schemas.openxmlformats.org/officeDocument/2006/relationships/slide" Target="slide76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40.xml"/><Relationship Id="rId10" Type="http://schemas.openxmlformats.org/officeDocument/2006/relationships/image" Target="../media/image10.png"/><Relationship Id="rId19" Type="http://schemas.openxmlformats.org/officeDocument/2006/relationships/slide" Target="slide14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pgone.sharepoint.com/:v:/s/B2BStoreOnline-GUIDA/EUbiUGRcjCtAnVZcMfmbd7IBShG5fc_o3HR4JnfLIZquIg?e=UNuzqS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4.xml"/><Relationship Id="rId5" Type="http://schemas.openxmlformats.org/officeDocument/2006/relationships/image" Target="../media/image14.jpe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pgone.sharepoint.com/:v:/s/B2BStoreOnline-GUIDA/EUfZj4AFIbREtdmMN7KCA_QBB2kTqPS985EL7oD1xhuT-g?e=CmG0V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0.xml"/><Relationship Id="rId5" Type="http://schemas.openxmlformats.org/officeDocument/2006/relationships/image" Target="../media/image14.jpe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gone.sharepoint.com/:v:/s/B2BStoreOnline-GUIDA/EVujGkG-5qhOrLWuf9wHwmkB22H4veNxbCkNY0xX8uiHiw?e=etXsdm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image" Target="../media/image14.jpe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4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gone.sharepoint.com/sites/ItalyMDO/CBD_TC/_layouts/15/download.aspx?UniqueId=b4a89064%2D94db%2D47c7%2Da65d%2Dd432ebf3b0ac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4.jpeg"/><Relationship Id="rId2" Type="http://schemas.openxmlformats.org/officeDocument/2006/relationships/hyperlink" Target="https://ssms001-zw1.na.pg.com/sos/ipad_form_sos.aspx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slide" Target="slide14.xml"/><Relationship Id="rId3" Type="http://schemas.openxmlformats.org/officeDocument/2006/relationships/slide" Target="slide6.xml"/><Relationship Id="rId21" Type="http://schemas.openxmlformats.org/officeDocument/2006/relationships/slide" Target="slide37.xml"/><Relationship Id="rId7" Type="http://schemas.openxmlformats.org/officeDocument/2006/relationships/slide" Target="slide43.xml"/><Relationship Id="rId12" Type="http://schemas.openxmlformats.org/officeDocument/2006/relationships/slide" Target="slide50.xml"/><Relationship Id="rId17" Type="http://schemas.openxmlformats.org/officeDocument/2006/relationships/slide" Target="slide7.xml"/><Relationship Id="rId2" Type="http://schemas.openxmlformats.org/officeDocument/2006/relationships/image" Target="../media/image8.png"/><Relationship Id="rId16" Type="http://schemas.openxmlformats.org/officeDocument/2006/relationships/slide" Target="slide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47.xml"/><Relationship Id="rId5" Type="http://schemas.openxmlformats.org/officeDocument/2006/relationships/slide" Target="slide13.xml"/><Relationship Id="rId15" Type="http://schemas.openxmlformats.org/officeDocument/2006/relationships/slide" Target="slide74.xml"/><Relationship Id="rId23" Type="http://schemas.openxmlformats.org/officeDocument/2006/relationships/slide" Target="slide66.xml"/><Relationship Id="rId10" Type="http://schemas.openxmlformats.org/officeDocument/2006/relationships/image" Target="../media/image10.png"/><Relationship Id="rId19" Type="http://schemas.openxmlformats.org/officeDocument/2006/relationships/slide" Target="slide25.xml"/><Relationship Id="rId4" Type="http://schemas.openxmlformats.org/officeDocument/2006/relationships/image" Target="../media/image9.png"/><Relationship Id="rId9" Type="http://schemas.openxmlformats.org/officeDocument/2006/relationships/slide" Target="slide44.xml"/><Relationship Id="rId14" Type="http://schemas.openxmlformats.org/officeDocument/2006/relationships/slide" Target="slide61.xml"/><Relationship Id="rId22" Type="http://schemas.openxmlformats.org/officeDocument/2006/relationships/slide" Target="slide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05426" y="4136906"/>
            <a:ext cx="8174892" cy="2246769"/>
          </a:xfrm>
        </p:spPr>
        <p:txBody>
          <a:bodyPr/>
          <a:lstStyle/>
          <a:p>
            <a:r>
              <a:rPr lang="en-U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B2B STORE ONLINE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GUIDA INTERATTIVA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err="1">
                <a:solidFill>
                  <a:srgbClr val="03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Luglio</a:t>
            </a:r>
            <a:r>
              <a:rPr lang="en-US" sz="3600" dirty="0">
                <a:solidFill>
                  <a:srgbClr val="03279F"/>
                </a:solidFill>
              </a:rPr>
              <a:t> 2020</a:t>
            </a:r>
            <a:endParaRPr lang="en-US" sz="6000" dirty="0">
              <a:solidFill>
                <a:srgbClr val="03279F"/>
              </a:solidFill>
            </a:endParaRPr>
          </a:p>
        </p:txBody>
      </p:sp>
      <p:pic>
        <p:nvPicPr>
          <p:cNvPr id="3" name="Picture 2" descr="Resultado de imagen de faster digital busine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26"/>
          <a:stretch/>
        </p:blipFill>
        <p:spPr bwMode="auto">
          <a:xfrm>
            <a:off x="733546" y="312615"/>
            <a:ext cx="5178181" cy="37198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8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4DE78A-F8F8-4048-A54D-40654728D2FA}"/>
              </a:ext>
            </a:extLst>
          </p:cNvPr>
          <p:cNvSpPr txBox="1">
            <a:spLocks/>
          </p:cNvSpPr>
          <p:nvPr/>
        </p:nvSpPr>
        <p:spPr>
          <a:xfrm>
            <a:off x="0" y="20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highlight>
                  <a:srgbClr val="FFFF00"/>
                </a:highlight>
              </a:rPr>
              <a:t>Selezionare </a:t>
            </a:r>
            <a:r>
              <a:rPr lang="it-IT" sz="3600" b="1" dirty="0">
                <a:highlight>
                  <a:srgbClr val="FFFF00"/>
                </a:highlight>
              </a:rPr>
              <a:t>PUNTO DI CONSEGNA</a:t>
            </a:r>
            <a:br>
              <a:rPr lang="it-IT" sz="3600" dirty="0"/>
            </a:b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4D9AA-79A2-44E9-A46B-8F06E451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8798"/>
            <a:ext cx="9144000" cy="45624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4038C60-8FA5-42E7-BD71-9FA76127C83A}"/>
              </a:ext>
            </a:extLst>
          </p:cNvPr>
          <p:cNvSpPr/>
          <p:nvPr/>
        </p:nvSpPr>
        <p:spPr>
          <a:xfrm>
            <a:off x="7384535" y="1604098"/>
            <a:ext cx="2888148" cy="87819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8DB4D4C5-4C92-4B59-B2C3-4CDF0BEE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7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B8C50D-021D-4E78-B58A-397EF4249A48}"/>
              </a:ext>
            </a:extLst>
          </p:cNvPr>
          <p:cNvSpPr txBox="1">
            <a:spLocks/>
          </p:cNvSpPr>
          <p:nvPr/>
        </p:nvSpPr>
        <p:spPr>
          <a:xfrm>
            <a:off x="0" y="20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highlight>
                  <a:srgbClr val="FFFF00"/>
                </a:highlight>
              </a:rPr>
              <a:t>Selezionare </a:t>
            </a:r>
            <a:r>
              <a:rPr lang="it-IT" sz="3600" b="1" dirty="0">
                <a:highlight>
                  <a:srgbClr val="FFFF00"/>
                </a:highlight>
              </a:rPr>
              <a:t>ALL PRODUCTS </a:t>
            </a:r>
            <a:r>
              <a:rPr lang="it-IT" sz="3600" dirty="0">
                <a:highlight>
                  <a:srgbClr val="FFFF00"/>
                </a:highlight>
              </a:rPr>
              <a:t>o</a:t>
            </a:r>
            <a:r>
              <a:rPr lang="it-IT" sz="3600" b="1" dirty="0">
                <a:highlight>
                  <a:srgbClr val="FFFF00"/>
                </a:highlight>
              </a:rPr>
              <a:t> HBCG </a:t>
            </a:r>
            <a:r>
              <a:rPr lang="it-IT" sz="3600" dirty="0">
                <a:highlight>
                  <a:srgbClr val="FFFF00"/>
                </a:highlight>
              </a:rPr>
              <a:t>o </a:t>
            </a:r>
            <a:r>
              <a:rPr lang="it-IT" sz="3600" b="1" dirty="0">
                <a:highlight>
                  <a:srgbClr val="FFFF00"/>
                </a:highlight>
              </a:rPr>
              <a:t>AMBIPUR ONLY</a:t>
            </a:r>
            <a:br>
              <a:rPr lang="it-IT" sz="3600" dirty="0"/>
            </a:b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7987D-B9F6-4025-A226-2F4902239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6578"/>
            <a:ext cx="9144000" cy="4564845"/>
          </a:xfrm>
          <a:prstGeom prst="rect">
            <a:avLst/>
          </a:prstGeom>
        </p:spPr>
      </p:pic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6921B60D-BF38-408D-9BFC-0FA593C2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0D87D3D-6F55-4EEA-8B9F-B55197EBED1F}"/>
              </a:ext>
            </a:extLst>
          </p:cNvPr>
          <p:cNvSpPr/>
          <p:nvPr/>
        </p:nvSpPr>
        <p:spPr>
          <a:xfrm>
            <a:off x="7437555" y="1593948"/>
            <a:ext cx="2888148" cy="87819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3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628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DB5C63D3-8A43-4BBC-A9E8-55FC21DBD36C}"/>
              </a:ext>
            </a:extLst>
          </p:cNvPr>
          <p:cNvSpPr txBox="1">
            <a:spLocks/>
          </p:cNvSpPr>
          <p:nvPr/>
        </p:nvSpPr>
        <p:spPr>
          <a:xfrm>
            <a:off x="1156448" y="80682"/>
            <a:ext cx="10668840" cy="537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03279F"/>
                </a:solidFill>
              </a:rPr>
              <a:t>VIDEO Store Online – </a:t>
            </a:r>
            <a:r>
              <a:rPr lang="it-IT" sz="3200" b="1" dirty="0">
                <a:solidFill>
                  <a:srgbClr val="03279F"/>
                </a:solidFill>
              </a:rPr>
              <a:t>Digitazione Ordine ed Invio</a:t>
            </a:r>
            <a:endParaRPr lang="en-US" sz="3200" b="1" dirty="0">
              <a:solidFill>
                <a:srgbClr val="03279F"/>
              </a:solidFill>
              <a:highlight>
                <a:srgbClr val="FFFF00"/>
              </a:highlight>
            </a:endParaRPr>
          </a:p>
        </p:txBody>
      </p:sp>
      <p:pic>
        <p:nvPicPr>
          <p:cNvPr id="12" name="Picture 2" descr="Risultato immagini per logo video">
            <a:extLst>
              <a:ext uri="{FF2B5EF4-FFF2-40B4-BE49-F238E27FC236}">
                <a16:creationId xmlns:a16="http://schemas.microsoft.com/office/drawing/2014/main" id="{8FF2E82C-3BCF-4885-A9CD-2F197808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80682"/>
            <a:ext cx="995083" cy="9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BB641-C110-4585-9A6B-7D3C530B2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2"/>
          <a:stretch/>
        </p:blipFill>
        <p:spPr>
          <a:xfrm>
            <a:off x="10703858" y="0"/>
            <a:ext cx="1488141" cy="6858000"/>
          </a:xfrm>
          <a:prstGeom prst="rect">
            <a:avLst/>
          </a:prstGeom>
        </p:spPr>
      </p:pic>
      <p:pic>
        <p:nvPicPr>
          <p:cNvPr id="14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8D97F7F8-003B-4916-8E67-E2A53245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85DD78-90F8-4972-884B-DCAD358E4F63}"/>
              </a:ext>
            </a:extLst>
          </p:cNvPr>
          <p:cNvSpPr txBox="1"/>
          <p:nvPr/>
        </p:nvSpPr>
        <p:spPr>
          <a:xfrm>
            <a:off x="10703858" y="661234"/>
            <a:ext cx="1488142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+mj-lt"/>
              </a:rPr>
              <a:t>GUARDA IL VIDEO</a:t>
            </a:r>
          </a:p>
          <a:p>
            <a:pPr algn="ctr"/>
            <a:r>
              <a:rPr lang="it-IT" sz="1100" b="1" dirty="0">
                <a:solidFill>
                  <a:srgbClr val="03279F"/>
                </a:solidFill>
                <a:latin typeface="+mj-lt"/>
              </a:rPr>
              <a:t>PREMI PLAY</a:t>
            </a:r>
            <a:endParaRPr lang="it-IT" sz="2400" b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b="1" dirty="0">
              <a:solidFill>
                <a:srgbClr val="03279F"/>
              </a:solidFill>
              <a:latin typeface="+mj-lt"/>
            </a:endParaRPr>
          </a:p>
          <a:p>
            <a:pPr algn="ctr"/>
            <a:r>
              <a:rPr lang="it-IT" b="1" i="1" dirty="0">
                <a:solidFill>
                  <a:srgbClr val="03279F"/>
                </a:solidFill>
                <a:latin typeface="+mj-lt"/>
              </a:rPr>
              <a:t>oppure</a:t>
            </a: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lvl="0" algn="ctr"/>
            <a:r>
              <a:rPr lang="it-IT" sz="2400" b="1" dirty="0">
                <a:solidFill>
                  <a:srgbClr val="002060"/>
                </a:solidFill>
                <a:latin typeface="Calibri Light" panose="020F0302020204030204"/>
              </a:rPr>
              <a:t>LEGGI  LA GUIDA </a:t>
            </a:r>
          </a:p>
          <a:p>
            <a:pPr lvl="0" algn="ctr"/>
            <a:r>
              <a:rPr lang="it-IT" sz="1200" b="1" dirty="0">
                <a:solidFill>
                  <a:srgbClr val="03279F"/>
                </a:solidFill>
                <a:latin typeface="Calibri Light" panose="020F0302020204030204"/>
              </a:rPr>
              <a:t>PER MAGGIORI INFORMAZIONI CLICCA QUI</a:t>
            </a: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b="1" i="1" dirty="0">
                <a:solidFill>
                  <a:srgbClr val="03279F"/>
                </a:solidFill>
                <a:latin typeface="Calibri Light" panose="020F0302020204030204"/>
              </a:rPr>
              <a:t>oppure</a:t>
            </a:r>
          </a:p>
          <a:p>
            <a:pPr lvl="0" algn="ctr"/>
            <a:endParaRPr lang="it-IT" sz="2800" b="1" i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sz="1200" b="1" i="1" dirty="0">
                <a:solidFill>
                  <a:srgbClr val="03279F"/>
                </a:solidFill>
                <a:latin typeface="Calibri Light" panose="020F0302020204030204"/>
              </a:rPr>
              <a:t>TORNA ALLA HOME</a:t>
            </a:r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algn="ctr"/>
            <a:endParaRPr lang="it-IT" b="1" i="1" dirty="0">
              <a:solidFill>
                <a:srgbClr val="03279F"/>
              </a:solidFill>
              <a:latin typeface="+mj-lt"/>
            </a:endParaRPr>
          </a:p>
        </p:txBody>
      </p:sp>
      <p:pic>
        <p:nvPicPr>
          <p:cNvPr id="16" name="Picture 4" descr="Risultato immagini per more info logo">
            <a:hlinkClick r:id="rId6" action="ppaction://hlinksldjump"/>
            <a:extLst>
              <a:ext uri="{FF2B5EF4-FFF2-40B4-BE49-F238E27FC236}">
                <a16:creationId xmlns:a16="http://schemas.microsoft.com/office/drawing/2014/main" id="{AB412B43-FD34-476B-B6F1-82D71BCFB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2" y="3791793"/>
            <a:ext cx="896748" cy="8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a-video-15 - Produzione fuochi d'artificio, spettacoli ...">
            <a:hlinkClick r:id="rId8"/>
            <a:extLst>
              <a:ext uri="{FF2B5EF4-FFF2-40B4-BE49-F238E27FC236}">
                <a16:creationId xmlns:a16="http://schemas.microsoft.com/office/drawing/2014/main" id="{EACF14FC-ACB0-4C90-9CA9-13336EC5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2" y="1916766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835DB3-13A1-4EB3-AEF3-66F6BF1EB2EF}"/>
              </a:ext>
            </a:extLst>
          </p:cNvPr>
          <p:cNvSpPr/>
          <p:nvPr/>
        </p:nvSpPr>
        <p:spPr>
          <a:xfrm>
            <a:off x="3483389" y="4688541"/>
            <a:ext cx="445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GUARDA IL VIDEO ONLINE o SCARICALO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PER AVERE UNA QUALITA’ VIDEO MAGGIORE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3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4343A-CC0B-4C8F-A79C-654F29B48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7" b="3894"/>
          <a:stretch/>
        </p:blipFill>
        <p:spPr>
          <a:xfrm>
            <a:off x="1524000" y="1125514"/>
            <a:ext cx="9144000" cy="4606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B2369-03E2-449E-8EBE-EA7DC2EB6B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4" y="-106588"/>
            <a:ext cx="12177486" cy="1325563"/>
          </a:xfrm>
        </p:spPr>
        <p:txBody>
          <a:bodyPr>
            <a:normAutofit/>
          </a:bodyPr>
          <a:lstStyle/>
          <a:p>
            <a:r>
              <a:rPr lang="it-IT" sz="3600" dirty="0">
                <a:highlight>
                  <a:srgbClr val="FFFF00"/>
                </a:highlight>
              </a:rPr>
              <a:t>Entrare nella tendina </a:t>
            </a:r>
            <a:r>
              <a:rPr lang="it-IT" sz="3600" b="1" dirty="0">
                <a:highlight>
                  <a:srgbClr val="FFFF00"/>
                </a:highlight>
              </a:rPr>
              <a:t>Prodotti</a:t>
            </a:r>
            <a:r>
              <a:rPr lang="it-IT" sz="3600" dirty="0">
                <a:highlight>
                  <a:srgbClr val="FFFF00"/>
                </a:highlight>
              </a:rPr>
              <a:t> e selezionare </a:t>
            </a:r>
            <a:r>
              <a:rPr lang="it-IT" sz="3600" b="1" dirty="0">
                <a:highlight>
                  <a:srgbClr val="FFFF00"/>
                </a:highlight>
              </a:rPr>
              <a:t>CATEGORIA</a:t>
            </a:r>
            <a:endParaRPr lang="en-US" sz="3600" b="1" dirty="0">
              <a:highlight>
                <a:srgbClr val="FFFF00"/>
              </a:highligh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92AB63-4B17-4E37-850D-2DE4C1FE4889}"/>
              </a:ext>
            </a:extLst>
          </p:cNvPr>
          <p:cNvSpPr/>
          <p:nvPr/>
        </p:nvSpPr>
        <p:spPr>
          <a:xfrm>
            <a:off x="2823935" y="1376469"/>
            <a:ext cx="928916" cy="3202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62CF74-2161-45E7-9E9E-48B6F9FDA090}"/>
              </a:ext>
            </a:extLst>
          </p:cNvPr>
          <p:cNvSpPr/>
          <p:nvPr/>
        </p:nvSpPr>
        <p:spPr>
          <a:xfrm>
            <a:off x="2519417" y="2079813"/>
            <a:ext cx="1819501" cy="356795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FE824B9B-F7F5-474D-AD8D-92300A14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3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802A8C7-387D-46C6-97DE-1C3F89CDE480}"/>
              </a:ext>
            </a:extLst>
          </p:cNvPr>
          <p:cNvSpPr txBox="1">
            <a:spLocks/>
          </p:cNvSpPr>
          <p:nvPr/>
        </p:nvSpPr>
        <p:spPr>
          <a:xfrm>
            <a:off x="689428" y="269355"/>
            <a:ext cx="11429999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highlight>
                  <a:srgbClr val="FFFF00"/>
                </a:highlight>
              </a:rPr>
              <a:t>Si entra nella schermata dei </a:t>
            </a:r>
            <a:r>
              <a:rPr lang="it-IT" sz="2800" b="1" dirty="0">
                <a:highlight>
                  <a:srgbClr val="FFFF00"/>
                </a:highlight>
              </a:rPr>
              <a:t>PRODOTTI</a:t>
            </a:r>
            <a:r>
              <a:rPr lang="it-IT" sz="2800" dirty="0">
                <a:highlight>
                  <a:srgbClr val="FFFF00"/>
                </a:highlight>
              </a:rPr>
              <a:t>: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45363-7108-45FB-844F-45625E8B0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27"/>
          <a:stretch/>
        </p:blipFill>
        <p:spPr>
          <a:xfrm>
            <a:off x="2369471" y="901082"/>
            <a:ext cx="9000000" cy="5764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590764D6-1E1A-4F4F-8DC7-31B6558C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9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B064D3-85F5-432C-8E14-4112C482F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1"/>
          <a:stretch/>
        </p:blipFill>
        <p:spPr>
          <a:xfrm>
            <a:off x="2327590" y="834572"/>
            <a:ext cx="9000000" cy="57221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F59DA-685A-4514-9EAE-1F3B2E3DC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914" y="51338"/>
            <a:ext cx="10515600" cy="783234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highlight>
                  <a:srgbClr val="FFFF00"/>
                </a:highlight>
              </a:rPr>
              <a:t>Selezionare la Campaing richiesta, se non ci sono Campaign seguire il prossimo step 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6D0933-3C56-4B5E-B9D3-EC77D0F5BBE7}"/>
              </a:ext>
            </a:extLst>
          </p:cNvPr>
          <p:cNvSpPr/>
          <p:nvPr/>
        </p:nvSpPr>
        <p:spPr>
          <a:xfrm>
            <a:off x="6898738" y="4300389"/>
            <a:ext cx="2356944" cy="2384474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53EC4689-3088-4989-BD51-464C59F5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49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59DA-685A-4514-9EAE-1F3B2E3DC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914" y="51338"/>
            <a:ext cx="10515600" cy="783234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highlight>
                  <a:srgbClr val="FFFF00"/>
                </a:highlight>
              </a:rPr>
              <a:t>E DOPO inserire la quantità richiesta e cliccare su </a:t>
            </a:r>
            <a:r>
              <a:rPr lang="it-IT" sz="3200" b="1" i="1" dirty="0">
                <a:highlight>
                  <a:srgbClr val="FFFF00"/>
                </a:highlight>
              </a:rPr>
              <a:t>Aggiungi al carrello</a:t>
            </a:r>
            <a:r>
              <a:rPr lang="it-IT" sz="3200" dirty="0">
                <a:highlight>
                  <a:srgbClr val="FFFF00"/>
                </a:highlight>
              </a:rPr>
              <a:t> </a:t>
            </a:r>
            <a:endParaRPr lang="en-US" sz="3200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358A1-EA9D-4513-9760-2EEF39B4E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17"/>
          <a:stretch/>
        </p:blipFill>
        <p:spPr>
          <a:xfrm>
            <a:off x="2174027" y="834572"/>
            <a:ext cx="9000000" cy="5770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6D0933-3C56-4B5E-B9D3-EC77D0F5BBE7}"/>
              </a:ext>
            </a:extLst>
          </p:cNvPr>
          <p:cNvSpPr/>
          <p:nvPr/>
        </p:nvSpPr>
        <p:spPr>
          <a:xfrm>
            <a:off x="8929963" y="3043961"/>
            <a:ext cx="1770612" cy="2384474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63F18395-9BBB-46BC-8C17-0D6EB6F0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5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59DA-685A-4514-9EAE-1F3B2E3DC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914" y="51338"/>
            <a:ext cx="10515600" cy="783234"/>
          </a:xfrm>
        </p:spPr>
        <p:txBody>
          <a:bodyPr>
            <a:normAutofit/>
          </a:bodyPr>
          <a:lstStyle/>
          <a:p>
            <a:r>
              <a:rPr lang="it-IT" sz="3200" dirty="0">
                <a:highlight>
                  <a:srgbClr val="FFFF00"/>
                </a:highlight>
              </a:rPr>
              <a:t>Al termine selezionare il </a:t>
            </a:r>
            <a:r>
              <a:rPr lang="it-IT" sz="3200" b="1" dirty="0">
                <a:highlight>
                  <a:srgbClr val="FFFF00"/>
                </a:highlight>
              </a:rPr>
              <a:t>Carrello</a:t>
            </a:r>
            <a:endParaRPr lang="en-US" sz="3200" b="1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79456-7401-4582-8D9D-33CB3DAC6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17"/>
          <a:stretch/>
        </p:blipFill>
        <p:spPr>
          <a:xfrm>
            <a:off x="2174027" y="834572"/>
            <a:ext cx="9000000" cy="5770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6D0933-3C56-4B5E-B9D3-EC77D0F5BBE7}"/>
              </a:ext>
            </a:extLst>
          </p:cNvPr>
          <p:cNvSpPr/>
          <p:nvPr/>
        </p:nvSpPr>
        <p:spPr>
          <a:xfrm rot="5400000">
            <a:off x="9262479" y="1009378"/>
            <a:ext cx="1167618" cy="2384474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086E0F9C-6E08-45F7-9919-5CBCF14FE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2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FCBA51-028A-4BEA-B673-D8809B037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74" y="2220054"/>
            <a:ext cx="8264501" cy="4577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9F637A-6CEF-47E9-8088-F73C83C608F2}"/>
              </a:ext>
            </a:extLst>
          </p:cNvPr>
          <p:cNvSpPr txBox="1">
            <a:spLocks/>
          </p:cNvSpPr>
          <p:nvPr/>
        </p:nvSpPr>
        <p:spPr>
          <a:xfrm>
            <a:off x="279400" y="285298"/>
            <a:ext cx="11832771" cy="21748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highlight>
                  <a:srgbClr val="FFFF00"/>
                </a:highlight>
              </a:rPr>
              <a:t>Quando siamo nel </a:t>
            </a:r>
            <a:r>
              <a:rPr lang="it-IT" sz="1800" b="1" dirty="0">
                <a:highlight>
                  <a:srgbClr val="FFFF00"/>
                </a:highlight>
              </a:rPr>
              <a:t>Carrrello</a:t>
            </a:r>
            <a:r>
              <a:rPr lang="it-IT" sz="1800" dirty="0">
                <a:highlight>
                  <a:srgbClr val="FFFF00"/>
                </a:highlight>
              </a:rPr>
              <a:t> abbiamo 3 possibili azioni:</a:t>
            </a:r>
          </a:p>
          <a:p>
            <a:endParaRPr lang="it-IT" sz="1800" dirty="0">
              <a:highlight>
                <a:srgbClr val="FFFF00"/>
              </a:highlight>
            </a:endParaRPr>
          </a:p>
          <a:p>
            <a:r>
              <a:rPr lang="it-IT" sz="3200" b="1" dirty="0">
                <a:highlight>
                  <a:srgbClr val="FFFF00"/>
                </a:highlight>
              </a:rPr>
              <a:t>1) CONTINUARE LO SHOPPING </a:t>
            </a:r>
            <a:r>
              <a:rPr lang="it-IT" sz="3200" dirty="0">
                <a:highlight>
                  <a:srgbClr val="FFFF00"/>
                </a:highlight>
              </a:rPr>
              <a:t>aggiungendo altri prodotti</a:t>
            </a:r>
            <a:r>
              <a:rPr lang="it-IT" sz="3200" b="1" dirty="0">
                <a:highlight>
                  <a:srgbClr val="FFFF00"/>
                </a:highlight>
              </a:rPr>
              <a:t> </a:t>
            </a:r>
            <a:br>
              <a:rPr lang="it-IT" sz="3200" b="1" dirty="0">
                <a:highlight>
                  <a:srgbClr val="FFFF00"/>
                </a:highlight>
              </a:rPr>
            </a:br>
            <a:r>
              <a:rPr lang="it-IT" sz="3200" b="1" dirty="0">
                <a:highlight>
                  <a:srgbClr val="FFFF00"/>
                </a:highlight>
              </a:rPr>
              <a:t>2) ELIMINARE/MODIFICARE QTA’ </a:t>
            </a:r>
            <a:r>
              <a:rPr lang="it-IT" sz="3200" dirty="0">
                <a:highlight>
                  <a:srgbClr val="FFFF00"/>
                </a:highlight>
              </a:rPr>
              <a:t>dei prodotti aggiunti al carrello</a:t>
            </a:r>
            <a:br>
              <a:rPr lang="it-IT" sz="3200" b="1" dirty="0">
                <a:highlight>
                  <a:srgbClr val="FFFF00"/>
                </a:highlight>
              </a:rPr>
            </a:br>
            <a:r>
              <a:rPr lang="it-IT" sz="3200" b="1" dirty="0">
                <a:highlight>
                  <a:srgbClr val="FFFF00"/>
                </a:highlight>
              </a:rPr>
              <a:t>3) CONCLUDERE L’ORDINE </a:t>
            </a:r>
            <a:r>
              <a:rPr lang="it-IT" sz="3200" dirty="0">
                <a:highlight>
                  <a:srgbClr val="FFFF00"/>
                </a:highlight>
              </a:rPr>
              <a:t>(Cliccando su CHECKOUT)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05AC32-8C8D-4BF7-B23D-A4BB4B610B3E}"/>
              </a:ext>
            </a:extLst>
          </p:cNvPr>
          <p:cNvSpPr/>
          <p:nvPr/>
        </p:nvSpPr>
        <p:spPr>
          <a:xfrm>
            <a:off x="3830795" y="6129637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19D63A-A0B6-4F61-8843-DD8517071B86}"/>
              </a:ext>
            </a:extLst>
          </p:cNvPr>
          <p:cNvSpPr/>
          <p:nvPr/>
        </p:nvSpPr>
        <p:spPr>
          <a:xfrm>
            <a:off x="6323791" y="4543896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3AA9ED-5F6D-4106-BA3C-6462C4FCFED4}"/>
              </a:ext>
            </a:extLst>
          </p:cNvPr>
          <p:cNvSpPr/>
          <p:nvPr/>
        </p:nvSpPr>
        <p:spPr>
          <a:xfrm>
            <a:off x="10038757" y="2640791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CCE19B51-1920-4EC1-82D6-6A827E9F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9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05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1B3EA-5B72-475F-834F-7405554B3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78"/>
          <a:stretch/>
        </p:blipFill>
        <p:spPr>
          <a:xfrm>
            <a:off x="2017701" y="2436763"/>
            <a:ext cx="10262386" cy="4222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C63C762-5100-46D6-8F66-738FD13D03BD}"/>
              </a:ext>
            </a:extLst>
          </p:cNvPr>
          <p:cNvSpPr txBox="1">
            <a:spLocks/>
          </p:cNvSpPr>
          <p:nvPr/>
        </p:nvSpPr>
        <p:spPr>
          <a:xfrm>
            <a:off x="279400" y="285298"/>
            <a:ext cx="11832771" cy="21748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highlight>
                  <a:srgbClr val="FFFF00"/>
                </a:highlight>
              </a:rPr>
              <a:t>Quando siamo nel </a:t>
            </a:r>
            <a:r>
              <a:rPr lang="it-IT" sz="1800" b="1" dirty="0">
                <a:highlight>
                  <a:srgbClr val="FFFF00"/>
                </a:highlight>
              </a:rPr>
              <a:t>Check out </a:t>
            </a:r>
            <a:r>
              <a:rPr lang="it-IT" sz="1800" dirty="0">
                <a:highlight>
                  <a:srgbClr val="FFFF00"/>
                </a:highlight>
              </a:rPr>
              <a:t>dobbiamo:</a:t>
            </a:r>
          </a:p>
          <a:p>
            <a:endParaRPr lang="it-IT" sz="1800" dirty="0">
              <a:highlight>
                <a:srgbClr val="FFFF00"/>
              </a:highlight>
            </a:endParaRPr>
          </a:p>
          <a:p>
            <a:pPr marL="514350" indent="-514350">
              <a:buAutoNum type="arabicParenR"/>
            </a:pPr>
            <a:r>
              <a:rPr lang="it-IT" sz="3200" b="1" dirty="0">
                <a:highlight>
                  <a:srgbClr val="FFFF00"/>
                </a:highlight>
              </a:rPr>
              <a:t>SELEZIONARE DATA DI CONSEGNA </a:t>
            </a:r>
            <a:r>
              <a:rPr lang="it-IT" sz="3200" dirty="0">
                <a:highlight>
                  <a:srgbClr val="FFFF00"/>
                </a:highlight>
              </a:rPr>
              <a:t>richiesta </a:t>
            </a:r>
            <a:r>
              <a:rPr lang="it-IT" sz="2000" i="1" dirty="0">
                <a:highlight>
                  <a:srgbClr val="FFFF00"/>
                </a:highlight>
              </a:rPr>
              <a:t>(</a:t>
            </a:r>
            <a:r>
              <a:rPr lang="it-IT" sz="2000" b="1" i="1" dirty="0">
                <a:solidFill>
                  <a:srgbClr val="FF0000"/>
                </a:solidFill>
                <a:highlight>
                  <a:srgbClr val="FFFF00"/>
                </a:highlight>
              </a:rPr>
              <a:t>OBBLIGATORIO</a:t>
            </a:r>
            <a:r>
              <a:rPr lang="it-IT" sz="2000" i="1" dirty="0">
                <a:highlight>
                  <a:srgbClr val="FFFF00"/>
                </a:highlight>
              </a:rPr>
              <a:t>)</a:t>
            </a:r>
          </a:p>
          <a:p>
            <a:pPr marL="514350" indent="-514350">
              <a:buFontTx/>
              <a:buAutoNum type="arabicParenR"/>
            </a:pPr>
            <a:r>
              <a:rPr lang="it-IT" sz="3200" b="1" dirty="0">
                <a:highlight>
                  <a:srgbClr val="FFFF00"/>
                </a:highlight>
              </a:rPr>
              <a:t>INSERIRE NUMERO DI RIFERIMENTO ORDINE del cliente </a:t>
            </a:r>
          </a:p>
          <a:p>
            <a:pPr marL="514350" indent="-514350">
              <a:buFontTx/>
              <a:buAutoNum type="arabicParenR"/>
            </a:pPr>
            <a:r>
              <a:rPr lang="it-IT" sz="3200" b="1" dirty="0">
                <a:highlight>
                  <a:srgbClr val="FFFF00"/>
                </a:highlight>
              </a:rPr>
              <a:t>INSERIRE NOTE </a:t>
            </a:r>
          </a:p>
          <a:p>
            <a:pPr marL="514350" indent="-514350">
              <a:buFontTx/>
              <a:buAutoNum type="arabicParenR"/>
            </a:pPr>
            <a:r>
              <a:rPr lang="it-IT" sz="3200" b="1" dirty="0">
                <a:highlight>
                  <a:srgbClr val="FFFF00"/>
                </a:highlight>
              </a:rPr>
              <a:t>INSERIRE HEADER CAMPAIGN </a:t>
            </a:r>
            <a:r>
              <a:rPr lang="it-IT" sz="1900" b="1" i="1" dirty="0">
                <a:highlight>
                  <a:srgbClr val="FFFF00"/>
                </a:highlight>
              </a:rPr>
              <a:t>(</a:t>
            </a:r>
            <a:r>
              <a:rPr lang="it-IT" sz="1900" b="1" i="1" dirty="0">
                <a:solidFill>
                  <a:srgbClr val="FF0000"/>
                </a:solidFill>
                <a:highlight>
                  <a:srgbClr val="FFFF00"/>
                </a:highlight>
              </a:rPr>
              <a:t>SOLO PER CLIENTI AUTORIZZATI DA  SKAM</a:t>
            </a:r>
            <a:r>
              <a:rPr lang="it-IT" sz="1900" b="1" i="1" dirty="0">
                <a:highlight>
                  <a:srgbClr val="FFFF00"/>
                </a:highlight>
              </a:rPr>
              <a:t>)</a:t>
            </a:r>
            <a:endParaRPr lang="it-IT" sz="3200" b="1" i="1" dirty="0">
              <a:highlight>
                <a:srgbClr val="FFFF00"/>
              </a:highlight>
            </a:endParaRPr>
          </a:p>
          <a:p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E76D00-72DB-4C5D-93BD-7389474C052F}"/>
              </a:ext>
            </a:extLst>
          </p:cNvPr>
          <p:cNvSpPr/>
          <p:nvPr/>
        </p:nvSpPr>
        <p:spPr>
          <a:xfrm>
            <a:off x="6455022" y="4353530"/>
            <a:ext cx="518474" cy="4595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F9666-2FC2-4A57-A445-E0271809958D}"/>
              </a:ext>
            </a:extLst>
          </p:cNvPr>
          <p:cNvSpPr/>
          <p:nvPr/>
        </p:nvSpPr>
        <p:spPr>
          <a:xfrm>
            <a:off x="6256782" y="3761276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DE99F6-9837-4008-ABF2-1A8C1D043A10}"/>
              </a:ext>
            </a:extLst>
          </p:cNvPr>
          <p:cNvSpPr/>
          <p:nvPr/>
        </p:nvSpPr>
        <p:spPr>
          <a:xfrm>
            <a:off x="9268434" y="3761276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5B8046-25B9-48AA-9D8F-72A59D5AFE56}"/>
              </a:ext>
            </a:extLst>
          </p:cNvPr>
          <p:cNvSpPr/>
          <p:nvPr/>
        </p:nvSpPr>
        <p:spPr>
          <a:xfrm>
            <a:off x="6195785" y="5280074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4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309F8E65-520D-4306-B9A2-383C5024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1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FB996-DA61-4BCB-8964-E79960FE2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03" b="9517"/>
          <a:stretch/>
        </p:blipFill>
        <p:spPr>
          <a:xfrm>
            <a:off x="2215351" y="2216753"/>
            <a:ext cx="9697249" cy="435594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C63C762-5100-46D6-8F66-738FD13D03BD}"/>
              </a:ext>
            </a:extLst>
          </p:cNvPr>
          <p:cNvSpPr txBox="1">
            <a:spLocks/>
          </p:cNvSpPr>
          <p:nvPr/>
        </p:nvSpPr>
        <p:spPr>
          <a:xfrm>
            <a:off x="279400" y="285298"/>
            <a:ext cx="11832771" cy="21748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highlight>
                  <a:srgbClr val="FFFF00"/>
                </a:highlight>
              </a:rPr>
              <a:t>Quando siamo nel </a:t>
            </a:r>
            <a:r>
              <a:rPr lang="it-IT" sz="1800" b="1" dirty="0">
                <a:highlight>
                  <a:srgbClr val="FFFF00"/>
                </a:highlight>
              </a:rPr>
              <a:t>Check out </a:t>
            </a:r>
            <a:r>
              <a:rPr lang="it-IT" sz="1800" dirty="0">
                <a:highlight>
                  <a:srgbClr val="FFFF00"/>
                </a:highlight>
              </a:rPr>
              <a:t>dobbiamo:</a:t>
            </a:r>
          </a:p>
          <a:p>
            <a:endParaRPr lang="it-IT" sz="1800" dirty="0">
              <a:highlight>
                <a:srgbClr val="FFFF00"/>
              </a:highlight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it-IT" sz="3200" b="1" dirty="0">
                <a:highlight>
                  <a:srgbClr val="FFFF00"/>
                </a:highlight>
              </a:rPr>
              <a:t>5)  ACCETTARE TERMINI e CONDIZIONI </a:t>
            </a:r>
            <a:r>
              <a:rPr lang="it-IT" sz="2000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(</a:t>
            </a:r>
            <a:r>
              <a:rPr lang="it-IT" sz="2000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</a:rPr>
              <a:t>OBBLIGATORIO</a:t>
            </a:r>
            <a:r>
              <a:rPr lang="it-IT" sz="2000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)</a:t>
            </a:r>
            <a:endParaRPr lang="it-IT" sz="2000" b="1" i="1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r>
              <a:rPr lang="en-US" sz="3200" b="1" dirty="0">
                <a:highlight>
                  <a:srgbClr val="FFFF00"/>
                </a:highlight>
              </a:rPr>
              <a:t>6)  </a:t>
            </a:r>
            <a:r>
              <a:rPr lang="en-US" sz="3200" dirty="0" err="1">
                <a:highlight>
                  <a:srgbClr val="FFFF00"/>
                </a:highlight>
              </a:rPr>
              <a:t>Completare</a:t>
            </a:r>
            <a:r>
              <a:rPr lang="en-US" sz="3200" b="1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l’ordine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cliccando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su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highlight>
                  <a:srgbClr val="FFFF00"/>
                </a:highlight>
              </a:rPr>
              <a:t>Effettua</a:t>
            </a:r>
            <a:r>
              <a:rPr lang="en-US" sz="3200" b="1" dirty="0"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highlight>
                  <a:srgbClr val="FFFF00"/>
                </a:highlight>
              </a:rPr>
              <a:t>ordine</a:t>
            </a:r>
            <a:endParaRPr lang="en-US" sz="3200" b="1" dirty="0">
              <a:highlight>
                <a:srgbClr val="FFFF00"/>
              </a:highlight>
            </a:endParaRPr>
          </a:p>
          <a:p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E76D00-72DB-4C5D-93BD-7389474C052F}"/>
              </a:ext>
            </a:extLst>
          </p:cNvPr>
          <p:cNvSpPr/>
          <p:nvPr/>
        </p:nvSpPr>
        <p:spPr>
          <a:xfrm>
            <a:off x="6727248" y="4458232"/>
            <a:ext cx="518474" cy="4595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F9666-2FC2-4A57-A445-E0271809958D}"/>
              </a:ext>
            </a:extLst>
          </p:cNvPr>
          <p:cNvSpPr/>
          <p:nvPr/>
        </p:nvSpPr>
        <p:spPr>
          <a:xfrm>
            <a:off x="2766706" y="4131997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C108F87C-624F-460D-939C-1ADC761A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0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877B-9136-4E1F-8D7E-37474FE278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7744" y="1"/>
            <a:ext cx="10515600" cy="941832"/>
          </a:xfrm>
        </p:spPr>
        <p:txBody>
          <a:bodyPr>
            <a:normAutofit/>
          </a:bodyPr>
          <a:lstStyle/>
          <a:p>
            <a:r>
              <a:rPr lang="it-IT" sz="3600" dirty="0">
                <a:highlight>
                  <a:srgbClr val="FFFF00"/>
                </a:highlight>
              </a:rPr>
              <a:t>Conferma di </a:t>
            </a:r>
            <a:r>
              <a:rPr lang="it-IT" sz="3600" b="1" dirty="0">
                <a:highlight>
                  <a:srgbClr val="FFFF00"/>
                </a:highlight>
              </a:rPr>
              <a:t>Ordine Concluso</a:t>
            </a:r>
            <a:endParaRPr lang="en-US" sz="3600" b="1"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4FA1D-1E9F-4ACD-94FA-82A239EE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8"/>
          <a:stretch/>
        </p:blipFill>
        <p:spPr>
          <a:xfrm>
            <a:off x="2404372" y="865538"/>
            <a:ext cx="9000000" cy="57097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113B93FC-CBD3-421D-B6D9-9B265F3F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827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20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09982E6-CCFA-497D-9790-831B47CD4726}"/>
              </a:ext>
            </a:extLst>
          </p:cNvPr>
          <p:cNvSpPr txBox="1">
            <a:spLocks/>
          </p:cNvSpPr>
          <p:nvPr/>
        </p:nvSpPr>
        <p:spPr>
          <a:xfrm>
            <a:off x="1075766" y="80682"/>
            <a:ext cx="10749522" cy="537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03279F"/>
                </a:solidFill>
              </a:rPr>
              <a:t>VIDEO Store Online – </a:t>
            </a:r>
            <a:r>
              <a:rPr lang="it-IT" sz="3200" b="1" dirty="0">
                <a:solidFill>
                  <a:srgbClr val="03279F"/>
                </a:solidFill>
              </a:rPr>
              <a:t>Storico Ordini</a:t>
            </a:r>
            <a:endParaRPr lang="en-US" sz="3200" b="1" dirty="0">
              <a:solidFill>
                <a:srgbClr val="03279F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2" descr="Risultato immagini per logo video">
            <a:extLst>
              <a:ext uri="{FF2B5EF4-FFF2-40B4-BE49-F238E27FC236}">
                <a16:creationId xmlns:a16="http://schemas.microsoft.com/office/drawing/2014/main" id="{7F85289C-BDC1-420E-816E-16933A74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80682"/>
            <a:ext cx="995083" cy="9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6C73C-1379-4B44-A116-AEE3311A4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2"/>
          <a:stretch/>
        </p:blipFill>
        <p:spPr>
          <a:xfrm>
            <a:off x="10703858" y="0"/>
            <a:ext cx="1488141" cy="6858000"/>
          </a:xfrm>
          <a:prstGeom prst="rect">
            <a:avLst/>
          </a:prstGeom>
        </p:spPr>
      </p:pic>
      <p:pic>
        <p:nvPicPr>
          <p:cNvPr id="7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33EA5867-7E5F-455E-B2D0-8BE97814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E35CF-A31A-46D2-9154-4EEAC107611A}"/>
              </a:ext>
            </a:extLst>
          </p:cNvPr>
          <p:cNvSpPr txBox="1"/>
          <p:nvPr/>
        </p:nvSpPr>
        <p:spPr>
          <a:xfrm>
            <a:off x="10703858" y="661234"/>
            <a:ext cx="1488142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+mj-lt"/>
              </a:rPr>
              <a:t>GUARDA IL VIDEO</a:t>
            </a:r>
          </a:p>
          <a:p>
            <a:pPr algn="ctr"/>
            <a:r>
              <a:rPr lang="it-IT" sz="1100" b="1" dirty="0">
                <a:solidFill>
                  <a:srgbClr val="03279F"/>
                </a:solidFill>
                <a:latin typeface="+mj-lt"/>
              </a:rPr>
              <a:t>PREMI PLAY</a:t>
            </a:r>
            <a:endParaRPr lang="it-IT" sz="2400" b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b="1" dirty="0">
              <a:solidFill>
                <a:srgbClr val="03279F"/>
              </a:solidFill>
              <a:latin typeface="+mj-lt"/>
            </a:endParaRPr>
          </a:p>
          <a:p>
            <a:pPr algn="ctr"/>
            <a:r>
              <a:rPr lang="it-IT" b="1" i="1" dirty="0">
                <a:solidFill>
                  <a:srgbClr val="03279F"/>
                </a:solidFill>
                <a:latin typeface="+mj-lt"/>
              </a:rPr>
              <a:t>oppure</a:t>
            </a: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lvl="0" algn="ctr"/>
            <a:r>
              <a:rPr lang="it-IT" sz="2400" b="1" dirty="0">
                <a:solidFill>
                  <a:srgbClr val="002060"/>
                </a:solidFill>
                <a:latin typeface="Calibri Light" panose="020F0302020204030204"/>
              </a:rPr>
              <a:t>LEGGI  LA GUIDA </a:t>
            </a:r>
          </a:p>
          <a:p>
            <a:pPr lvl="0" algn="ctr"/>
            <a:r>
              <a:rPr lang="it-IT" sz="1200" b="1" dirty="0">
                <a:solidFill>
                  <a:srgbClr val="03279F"/>
                </a:solidFill>
                <a:latin typeface="Calibri Light" panose="020F0302020204030204"/>
              </a:rPr>
              <a:t>PER MAGGIORI INFORMAZIONI CLICCA QUI</a:t>
            </a: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b="1" i="1" dirty="0">
                <a:solidFill>
                  <a:srgbClr val="03279F"/>
                </a:solidFill>
                <a:latin typeface="Calibri Light" panose="020F0302020204030204"/>
              </a:rPr>
              <a:t>oppure</a:t>
            </a:r>
          </a:p>
          <a:p>
            <a:pPr lvl="0" algn="ctr"/>
            <a:endParaRPr lang="it-IT" sz="2800" b="1" i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sz="1200" b="1" i="1" dirty="0">
                <a:solidFill>
                  <a:srgbClr val="03279F"/>
                </a:solidFill>
                <a:latin typeface="Calibri Light" panose="020F0302020204030204"/>
              </a:rPr>
              <a:t>TORNA ALLA HOME</a:t>
            </a:r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algn="ctr"/>
            <a:endParaRPr lang="it-IT" b="1" i="1" dirty="0">
              <a:solidFill>
                <a:srgbClr val="03279F"/>
              </a:solidFill>
              <a:latin typeface="+mj-lt"/>
            </a:endParaRPr>
          </a:p>
        </p:txBody>
      </p:sp>
      <p:pic>
        <p:nvPicPr>
          <p:cNvPr id="9" name="Picture 4" descr="Risultato immagini per more info logo">
            <a:hlinkClick r:id="rId6" action="ppaction://hlinksldjump"/>
            <a:extLst>
              <a:ext uri="{FF2B5EF4-FFF2-40B4-BE49-F238E27FC236}">
                <a16:creationId xmlns:a16="http://schemas.microsoft.com/office/drawing/2014/main" id="{8CCD2CB0-F593-45A9-8CC4-32BB7F15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2" y="3791793"/>
            <a:ext cx="896748" cy="8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a-video-15 - Produzione fuochi d'artificio, spettacoli ...">
            <a:hlinkClick r:id="rId8"/>
            <a:extLst>
              <a:ext uri="{FF2B5EF4-FFF2-40B4-BE49-F238E27FC236}">
                <a16:creationId xmlns:a16="http://schemas.microsoft.com/office/drawing/2014/main" id="{876EEAB4-F445-4E61-9031-2B12CEA4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2" y="1916766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27EB34-D016-4FB7-9A54-12730621846C}"/>
              </a:ext>
            </a:extLst>
          </p:cNvPr>
          <p:cNvSpPr/>
          <p:nvPr/>
        </p:nvSpPr>
        <p:spPr>
          <a:xfrm>
            <a:off x="3483389" y="4688541"/>
            <a:ext cx="445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GUARDA IL VIDEO ONLINE o SCARICALO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PER AVERE UNA QUALITA’ VIDEO MAGGIORE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32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8416D-5C79-4424-AF22-6700441B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7288"/>
            <a:ext cx="9144000" cy="45434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6713" y="0"/>
            <a:ext cx="11825287" cy="92233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Storico Ordini</a:t>
            </a:r>
            <a:endParaRPr lang="en-US" b="1" i="1" dirty="0">
              <a:solidFill>
                <a:srgbClr val="03279F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009625" y="1295135"/>
            <a:ext cx="786494" cy="38126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2566848" y="1937527"/>
            <a:ext cx="3807058" cy="333371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C813C-5720-4E0C-9C64-EB3F62927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8956"/>
            <a:ext cx="9144000" cy="456008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6713" y="0"/>
            <a:ext cx="11825287" cy="92233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Storico Ordini  </a:t>
            </a:r>
            <a:r>
              <a:rPr lang="it-IT" sz="3600" b="1" i="1" dirty="0">
                <a:solidFill>
                  <a:srgbClr val="00B0F0"/>
                </a:solidFill>
              </a:rPr>
              <a:t>PROFORMA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632977" y="3156554"/>
            <a:ext cx="3332539" cy="68389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DF437-5D1C-4004-A85A-565A97376C37}"/>
              </a:ext>
            </a:extLst>
          </p:cNvPr>
          <p:cNvSpPr txBox="1"/>
          <p:nvPr/>
        </p:nvSpPr>
        <p:spPr>
          <a:xfrm>
            <a:off x="6096000" y="1760582"/>
            <a:ext cx="208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INFO AGGIORNATE IN TEMPO REALE DA SAP!</a:t>
            </a:r>
            <a:endParaRPr lang="en-US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E7E968A-C1D7-4D9B-8F48-E2A97C5CB644}"/>
              </a:ext>
            </a:extLst>
          </p:cNvPr>
          <p:cNvSpPr/>
          <p:nvPr/>
        </p:nvSpPr>
        <p:spPr>
          <a:xfrm>
            <a:off x="7374604" y="2683912"/>
            <a:ext cx="367647" cy="6787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5D690C34-61C9-4A23-AF5E-9AB19F9D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6CFAC905-7636-4245-A0E7-D07EDC0E03A2}"/>
              </a:ext>
            </a:extLst>
          </p:cNvPr>
          <p:cNvSpPr txBox="1">
            <a:spLocks/>
          </p:cNvSpPr>
          <p:nvPr/>
        </p:nvSpPr>
        <p:spPr>
          <a:xfrm>
            <a:off x="366713" y="0"/>
            <a:ext cx="11825287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Storico Ordini  </a:t>
            </a:r>
            <a:r>
              <a:rPr lang="it-IT" sz="3600" b="1" i="1" dirty="0">
                <a:solidFill>
                  <a:srgbClr val="00B0F0"/>
                </a:solidFill>
              </a:rPr>
              <a:t>PROFORMA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0CF5C765-4C57-492F-8ECB-0500BEC3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3A298C-A3BA-4CA4-9534-D891285D9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243" y="775938"/>
            <a:ext cx="8386898" cy="592375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17645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6713" y="0"/>
            <a:ext cx="11825287" cy="92233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Storico Ordini  </a:t>
            </a:r>
            <a:r>
              <a:rPr lang="it-IT" sz="3600" b="1" i="1" dirty="0">
                <a:solidFill>
                  <a:srgbClr val="00B0F0"/>
                </a:solidFill>
              </a:rPr>
              <a:t>Riordina Prodotti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24807-9B5C-4F0A-A75D-1A1AA0FE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6"/>
          <a:stretch/>
        </p:blipFill>
        <p:spPr>
          <a:xfrm>
            <a:off x="1994420" y="873477"/>
            <a:ext cx="9000000" cy="5703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/>
          <p:cNvSpPr/>
          <p:nvPr/>
        </p:nvSpPr>
        <p:spPr>
          <a:xfrm>
            <a:off x="9174590" y="3839242"/>
            <a:ext cx="1379589" cy="486758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FB6C457D-D450-4A83-870A-06F5C948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9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9F4464-AD1C-4995-AD39-7C4D939DE8C1}"/>
              </a:ext>
            </a:extLst>
          </p:cNvPr>
          <p:cNvSpPr txBox="1">
            <a:spLocks/>
          </p:cNvSpPr>
          <p:nvPr/>
        </p:nvSpPr>
        <p:spPr>
          <a:xfrm>
            <a:off x="366713" y="0"/>
            <a:ext cx="11825287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Storico Ordini  </a:t>
            </a:r>
            <a:r>
              <a:rPr lang="it-IT" sz="3600" b="1" i="1" dirty="0">
                <a:solidFill>
                  <a:srgbClr val="00B0F0"/>
                </a:solidFill>
              </a:rPr>
              <a:t>Riordina Prodotti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EEF91-D242-41E2-A030-AD7821A46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90" y="819973"/>
            <a:ext cx="8742932" cy="5828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6C7DDFA6-ACA6-44F4-B623-A7CA8005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5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6F7104-4A29-4205-BF3B-E190111B94BC}"/>
              </a:ext>
            </a:extLst>
          </p:cNvPr>
          <p:cNvSpPr txBox="1">
            <a:spLocks/>
          </p:cNvSpPr>
          <p:nvPr/>
        </p:nvSpPr>
        <p:spPr>
          <a:xfrm>
            <a:off x="1060077" y="187851"/>
            <a:ext cx="104394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Cos’è Store Online?</a:t>
            </a:r>
            <a:endParaRPr lang="en-US" b="1" dirty="0">
              <a:solidFill>
                <a:srgbClr val="03279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1A67AB-7617-4F4C-BDF9-2592032DB763}"/>
              </a:ext>
            </a:extLst>
          </p:cNvPr>
          <p:cNvSpPr txBox="1"/>
          <p:nvPr/>
        </p:nvSpPr>
        <p:spPr>
          <a:xfrm>
            <a:off x="263013" y="841716"/>
            <a:ext cx="11665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Una piattaforma web per la digitazione degli ordini P&amp;G in sostituzione a WOM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05141-07FC-4FAA-97F7-F8858C66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07" y="1989365"/>
            <a:ext cx="6697226" cy="33625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6D52DE-D192-40BC-A87D-A3CBD98E9BC0}"/>
              </a:ext>
            </a:extLst>
          </p:cNvPr>
          <p:cNvSpPr txBox="1">
            <a:spLocks/>
          </p:cNvSpPr>
          <p:nvPr/>
        </p:nvSpPr>
        <p:spPr>
          <a:xfrm>
            <a:off x="8442702" y="3456886"/>
            <a:ext cx="2875372" cy="29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Versione DESKTOP per PC</a:t>
            </a:r>
            <a:endParaRPr lang="en-US" sz="4000" b="1" dirty="0">
              <a:solidFill>
                <a:srgbClr val="03279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C8A4E-64E4-4D04-B71C-E486DB71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784" y="1658097"/>
            <a:ext cx="3419209" cy="194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D34D7-FC04-412C-8EB8-47D762B34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834" y="4048408"/>
            <a:ext cx="2191272" cy="2193611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BACA6FD-C0ED-4E8C-B576-CE8E58BCA9E7}"/>
              </a:ext>
            </a:extLst>
          </p:cNvPr>
          <p:cNvSpPr txBox="1">
            <a:spLocks/>
          </p:cNvSpPr>
          <p:nvPr/>
        </p:nvSpPr>
        <p:spPr>
          <a:xfrm>
            <a:off x="8512057" y="6256306"/>
            <a:ext cx="2875372" cy="29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Versione MOBILE per iPad</a:t>
            </a:r>
            <a:endParaRPr lang="en-US" sz="4000" b="1" dirty="0">
              <a:solidFill>
                <a:srgbClr val="03279F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D31C1C-665D-4E7B-8575-C12BF0D42FE6}"/>
              </a:ext>
            </a:extLst>
          </p:cNvPr>
          <p:cNvCxnSpPr>
            <a:cxnSpLocks/>
          </p:cNvCxnSpPr>
          <p:nvPr/>
        </p:nvCxnSpPr>
        <p:spPr>
          <a:xfrm>
            <a:off x="7368988" y="3659585"/>
            <a:ext cx="1506071" cy="10784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3E6B93-6C01-426A-8E64-303BDB084005}"/>
              </a:ext>
            </a:extLst>
          </p:cNvPr>
          <p:cNvCxnSpPr>
            <a:cxnSpLocks/>
          </p:cNvCxnSpPr>
          <p:nvPr/>
        </p:nvCxnSpPr>
        <p:spPr>
          <a:xfrm flipV="1">
            <a:off x="7368988" y="2540012"/>
            <a:ext cx="1137531" cy="86110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8" descr="Risultati immagini per back home page">
            <a:hlinkClick r:id="rId5" action="ppaction://hlinksldjump"/>
            <a:extLst>
              <a:ext uri="{FF2B5EF4-FFF2-40B4-BE49-F238E27FC236}">
                <a16:creationId xmlns:a16="http://schemas.microsoft.com/office/drawing/2014/main" id="{6B9A0FA9-F33E-4D4F-9457-3F6FBAA2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rome - Browser web di Google su App Store">
            <a:extLst>
              <a:ext uri="{FF2B5EF4-FFF2-40B4-BE49-F238E27FC236}">
                <a16:creationId xmlns:a16="http://schemas.microsoft.com/office/drawing/2014/main" id="{06002DA0-B213-48F6-8E55-FCB1DA88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62" y="5890681"/>
            <a:ext cx="896749" cy="89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A2CECB-A5E2-4ED8-A8AA-2216727EC30E}"/>
              </a:ext>
            </a:extLst>
          </p:cNvPr>
          <p:cNvSpPr/>
          <p:nvPr/>
        </p:nvSpPr>
        <p:spPr>
          <a:xfrm>
            <a:off x="3083043" y="6157675"/>
            <a:ext cx="4893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= Utilizzare sempre </a:t>
            </a:r>
            <a:r>
              <a:rPr lang="it-IT" u="sng" dirty="0"/>
              <a:t>Chrome</a:t>
            </a:r>
            <a:r>
              <a:rPr lang="it-IT" dirty="0"/>
              <a:t> con la versione per PC</a:t>
            </a:r>
          </a:p>
        </p:txBody>
      </p:sp>
    </p:spTree>
    <p:extLst>
      <p:ext uri="{BB962C8B-B14F-4D97-AF65-F5344CB8AC3E}">
        <p14:creationId xmlns:p14="http://schemas.microsoft.com/office/powerpoint/2010/main" val="2945491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72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Sconti IN FATTURA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A15EB-CE8E-400F-B2C2-DD455F6A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0" t="50000" b="20190"/>
          <a:stretch/>
        </p:blipFill>
        <p:spPr>
          <a:xfrm>
            <a:off x="2594697" y="948460"/>
            <a:ext cx="8913884" cy="23044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5A8B1-9740-4DEB-B7C5-AC2E19612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58"/>
          <a:stretch/>
        </p:blipFill>
        <p:spPr>
          <a:xfrm>
            <a:off x="2594697" y="3429000"/>
            <a:ext cx="8913884" cy="32489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6BC119-02AB-4D12-ABE4-FA323E4CFD84}"/>
              </a:ext>
            </a:extLst>
          </p:cNvPr>
          <p:cNvSpPr txBox="1"/>
          <p:nvPr/>
        </p:nvSpPr>
        <p:spPr>
          <a:xfrm>
            <a:off x="162576" y="948460"/>
            <a:ext cx="2316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CATALOGO PRODOTTI</a:t>
            </a:r>
          </a:p>
          <a:p>
            <a:r>
              <a:rPr lang="it-IT" sz="1600" dirty="0">
                <a:solidFill>
                  <a:srgbClr val="002060"/>
                </a:solidFill>
              </a:rPr>
              <a:t>Pagina con tutta la lista di prodotti esposti per riga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E53E5-F57B-4978-9A97-EA154E0D3287}"/>
              </a:ext>
            </a:extLst>
          </p:cNvPr>
          <p:cNvSpPr txBox="1"/>
          <p:nvPr/>
        </p:nvSpPr>
        <p:spPr>
          <a:xfrm>
            <a:off x="162577" y="3465538"/>
            <a:ext cx="2244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PAGINA PRODOTTO</a:t>
            </a:r>
          </a:p>
          <a:p>
            <a:pPr lvl="0"/>
            <a:r>
              <a:rPr lang="it-IT" sz="1600" dirty="0">
                <a:solidFill>
                  <a:srgbClr val="002060"/>
                </a:solidFill>
              </a:rPr>
              <a:t>Pagina dettagliata del prodotto con tutte le caratteristiche</a:t>
            </a:r>
          </a:p>
          <a:p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9BBDE5-4EA4-4DD8-A4A3-092C2047CF7C}"/>
              </a:ext>
            </a:extLst>
          </p:cNvPr>
          <p:cNvSpPr/>
          <p:nvPr/>
        </p:nvSpPr>
        <p:spPr>
          <a:xfrm>
            <a:off x="8672513" y="1950244"/>
            <a:ext cx="2135981" cy="75723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F13612-FFFE-4D8F-A4BB-8E50CC0A836B}"/>
              </a:ext>
            </a:extLst>
          </p:cNvPr>
          <p:cNvSpPr/>
          <p:nvPr/>
        </p:nvSpPr>
        <p:spPr>
          <a:xfrm>
            <a:off x="5100638" y="5950743"/>
            <a:ext cx="1974056" cy="57215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B8437889-394E-419B-B157-2CF450E0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50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Sconti IN FATTURA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BC119-02AB-4D12-ABE4-FA323E4CFD84}"/>
              </a:ext>
            </a:extLst>
          </p:cNvPr>
          <p:cNvSpPr txBox="1"/>
          <p:nvPr/>
        </p:nvSpPr>
        <p:spPr>
          <a:xfrm>
            <a:off x="405464" y="1098479"/>
            <a:ext cx="412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DETTAGLIO DEGLI SCONTI IN FATTURA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5C332B-F98F-46D7-A3D3-59611B2641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5"/>
          <a:stretch>
            <a:fillRect/>
          </a:stretch>
        </p:blipFill>
        <p:spPr>
          <a:xfrm>
            <a:off x="623996" y="1818145"/>
            <a:ext cx="4593431" cy="303721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86F649A-B49A-4590-BC8C-3B8F1761B3AA}"/>
              </a:ext>
            </a:extLst>
          </p:cNvPr>
          <p:cNvSpPr/>
          <p:nvPr/>
        </p:nvSpPr>
        <p:spPr>
          <a:xfrm rot="18357212">
            <a:off x="3395130" y="4883062"/>
            <a:ext cx="668244" cy="292894"/>
          </a:xfrm>
          <a:prstGeom prst="rightArrow">
            <a:avLst/>
          </a:prstGeom>
          <a:solidFill>
            <a:srgbClr val="F9F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694CD50-79A4-4290-829F-D544FA85760A}"/>
              </a:ext>
            </a:extLst>
          </p:cNvPr>
          <p:cNvSpPr/>
          <p:nvPr/>
        </p:nvSpPr>
        <p:spPr>
          <a:xfrm rot="13655102">
            <a:off x="4160393" y="4644404"/>
            <a:ext cx="1755095" cy="292894"/>
          </a:xfrm>
          <a:prstGeom prst="rightArrow">
            <a:avLst/>
          </a:prstGeom>
          <a:solidFill>
            <a:srgbClr val="88C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34E2E-86A6-45F6-A658-7D03FA45698C}"/>
              </a:ext>
            </a:extLst>
          </p:cNvPr>
          <p:cNvSpPr/>
          <p:nvPr/>
        </p:nvSpPr>
        <p:spPr>
          <a:xfrm>
            <a:off x="1821819" y="5398064"/>
            <a:ext cx="2854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IN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GIALLO</a:t>
            </a:r>
          </a:p>
          <a:p>
            <a:pPr algn="ctr"/>
            <a:r>
              <a:rPr lang="it-IT" b="1" dirty="0">
                <a:solidFill>
                  <a:srgbClr val="03279F"/>
                </a:solidFill>
              </a:rPr>
              <a:t>Somma degli sconti IF</a:t>
            </a:r>
          </a:p>
          <a:p>
            <a:pPr algn="ctr"/>
            <a:r>
              <a:rPr lang="it-IT" sz="1200" i="1" dirty="0">
                <a:solidFill>
                  <a:srgbClr val="03279F"/>
                </a:solidFill>
              </a:rPr>
              <a:t>(NB: Potrebbe comparire MISTO se per esempio il prodotto è un Expo con sconti differenziati per prodotto interno)</a:t>
            </a:r>
            <a:endParaRPr lang="it-IT" i="1" dirty="0">
              <a:solidFill>
                <a:srgbClr val="03279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59D226-7776-407A-9885-F5E5E1616787}"/>
              </a:ext>
            </a:extLst>
          </p:cNvPr>
          <p:cNvSpPr/>
          <p:nvPr/>
        </p:nvSpPr>
        <p:spPr>
          <a:xfrm>
            <a:off x="5097651" y="5398064"/>
            <a:ext cx="24176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IN </a:t>
            </a:r>
            <a:r>
              <a:rPr lang="it-IT" b="1" dirty="0">
                <a:solidFill>
                  <a:srgbClr val="88C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AZZURRO</a:t>
            </a:r>
          </a:p>
          <a:p>
            <a:pPr algn="ctr"/>
            <a:r>
              <a:rPr lang="it-IT" b="1" dirty="0">
                <a:solidFill>
                  <a:srgbClr val="03279F"/>
                </a:solidFill>
              </a:rPr>
              <a:t>Sconto NPI se applicato</a:t>
            </a:r>
          </a:p>
          <a:p>
            <a:pPr algn="ctr"/>
            <a:r>
              <a:rPr lang="it-IT" b="1" dirty="0">
                <a:solidFill>
                  <a:srgbClr val="03279F"/>
                </a:solidFill>
              </a:rPr>
              <a:t>e validità (fino al...)</a:t>
            </a:r>
          </a:p>
          <a:p>
            <a:pPr algn="ctr"/>
            <a:r>
              <a:rPr lang="it-IT" sz="1200" i="1" dirty="0">
                <a:solidFill>
                  <a:srgbClr val="03279F"/>
                </a:solidFill>
              </a:rPr>
              <a:t>(NB: Se non presente non compare)</a:t>
            </a:r>
            <a:endParaRPr lang="it-IT" i="1" dirty="0">
              <a:solidFill>
                <a:srgbClr val="0327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620F6-F3CC-4FCD-94E0-1FD6ABAA1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575" y="2740857"/>
            <a:ext cx="3370484" cy="2125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0048E2-C21F-4746-B022-DD200EBB7D39}"/>
              </a:ext>
            </a:extLst>
          </p:cNvPr>
          <p:cNvSpPr txBox="1"/>
          <p:nvPr/>
        </p:nvSpPr>
        <p:spPr>
          <a:xfrm>
            <a:off x="6874595" y="1742460"/>
            <a:ext cx="4313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Inoltre si può vedere il dettaglio di apertura degli Sconti promo IF cliccando su «See details» (vedi dettagli)</a:t>
            </a:r>
          </a:p>
        </p:txBody>
      </p:sp>
      <p:pic>
        <p:nvPicPr>
          <p:cNvPr id="11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0F31FC86-CA2F-4E58-8A5A-C9F7301B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9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Campaigns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A15EB-CE8E-400F-B2C2-DD455F6A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0" t="50000" b="20190"/>
          <a:stretch/>
        </p:blipFill>
        <p:spPr>
          <a:xfrm>
            <a:off x="2594697" y="948460"/>
            <a:ext cx="8913884" cy="23044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5A8B1-9740-4DEB-B7C5-AC2E19612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58"/>
          <a:stretch/>
        </p:blipFill>
        <p:spPr>
          <a:xfrm>
            <a:off x="2594697" y="3429000"/>
            <a:ext cx="8913884" cy="32489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6BC119-02AB-4D12-ABE4-FA323E4CFD84}"/>
              </a:ext>
            </a:extLst>
          </p:cNvPr>
          <p:cNvSpPr txBox="1"/>
          <p:nvPr/>
        </p:nvSpPr>
        <p:spPr>
          <a:xfrm>
            <a:off x="162576" y="948460"/>
            <a:ext cx="2316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CATALOGO PRODOTTI</a:t>
            </a:r>
          </a:p>
          <a:p>
            <a:r>
              <a:rPr lang="it-IT" sz="1600" dirty="0">
                <a:solidFill>
                  <a:srgbClr val="002060"/>
                </a:solidFill>
              </a:rPr>
              <a:t>Pagina con tutta la lista di prodotti esposti per riga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E53E5-F57B-4978-9A97-EA154E0D3287}"/>
              </a:ext>
            </a:extLst>
          </p:cNvPr>
          <p:cNvSpPr txBox="1"/>
          <p:nvPr/>
        </p:nvSpPr>
        <p:spPr>
          <a:xfrm>
            <a:off x="162577" y="3465538"/>
            <a:ext cx="2244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PAGINA PRODOTTO</a:t>
            </a:r>
          </a:p>
          <a:p>
            <a:pPr lvl="0"/>
            <a:r>
              <a:rPr lang="it-IT" sz="1600" dirty="0">
                <a:solidFill>
                  <a:srgbClr val="002060"/>
                </a:solidFill>
              </a:rPr>
              <a:t>Pagina dettagliata del prodotto con tutte le caratteristiche</a:t>
            </a:r>
          </a:p>
          <a:p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28DC7E-9DE8-4E9F-BF11-DE7847BDFD8A}"/>
              </a:ext>
            </a:extLst>
          </p:cNvPr>
          <p:cNvSpPr/>
          <p:nvPr/>
        </p:nvSpPr>
        <p:spPr>
          <a:xfrm>
            <a:off x="6243638" y="2114550"/>
            <a:ext cx="2636043" cy="124301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A834CB-2755-4D1C-B5BE-6AC6D4DE566C}"/>
              </a:ext>
            </a:extLst>
          </p:cNvPr>
          <p:cNvSpPr/>
          <p:nvPr/>
        </p:nvSpPr>
        <p:spPr>
          <a:xfrm>
            <a:off x="2688432" y="5810251"/>
            <a:ext cx="2636043" cy="91267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889EFEF9-84A3-459F-8D75-CE0E37F3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42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Campaigns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A15EB-CE8E-400F-B2C2-DD455F6A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0" t="50000" b="20190"/>
          <a:stretch/>
        </p:blipFill>
        <p:spPr>
          <a:xfrm>
            <a:off x="2594697" y="948460"/>
            <a:ext cx="8913884" cy="230446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6BC119-02AB-4D12-ABE4-FA323E4CFD84}"/>
              </a:ext>
            </a:extLst>
          </p:cNvPr>
          <p:cNvSpPr txBox="1"/>
          <p:nvPr/>
        </p:nvSpPr>
        <p:spPr>
          <a:xfrm>
            <a:off x="162576" y="948460"/>
            <a:ext cx="2316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CATALOGO PRODOTTI</a:t>
            </a:r>
          </a:p>
          <a:p>
            <a:r>
              <a:rPr lang="it-IT" sz="1600" dirty="0">
                <a:solidFill>
                  <a:srgbClr val="002060"/>
                </a:solidFill>
              </a:rPr>
              <a:t>Pagina con tutta la lista di prodotti esposti per riga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EFC2112-F127-4FD1-8ADF-34F333DD2B07}"/>
              </a:ext>
            </a:extLst>
          </p:cNvPr>
          <p:cNvSpPr txBox="1">
            <a:spLocks/>
          </p:cNvSpPr>
          <p:nvPr/>
        </p:nvSpPr>
        <p:spPr>
          <a:xfrm>
            <a:off x="464345" y="3430726"/>
            <a:ext cx="11465718" cy="2570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it-IT" sz="4000" b="1" dirty="0">
                <a:solidFill>
                  <a:srgbClr val="03279F"/>
                </a:solidFill>
              </a:rPr>
              <a:t>Selezionare prima la </a:t>
            </a:r>
            <a:r>
              <a:rPr lang="it-IT" sz="4000" b="1" dirty="0">
                <a:solidFill>
                  <a:srgbClr val="00B0F0"/>
                </a:solidFill>
              </a:rPr>
              <a:t>CAMPAIGN</a:t>
            </a:r>
            <a:r>
              <a:rPr lang="it-IT" sz="4000" b="1" dirty="0">
                <a:solidFill>
                  <a:srgbClr val="03279F"/>
                </a:solidFill>
              </a:rPr>
              <a:t> dal menù a tendina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4000" b="1" dirty="0">
                <a:solidFill>
                  <a:srgbClr val="03279F"/>
                </a:solidFill>
              </a:rPr>
              <a:t>Selezionare </a:t>
            </a:r>
            <a:r>
              <a:rPr lang="it-IT" sz="4000" b="1" dirty="0">
                <a:solidFill>
                  <a:srgbClr val="00B0F0"/>
                </a:solidFill>
              </a:rPr>
              <a:t>l’Unità di Misura </a:t>
            </a:r>
            <a:r>
              <a:rPr lang="it-IT" sz="4000" b="1" dirty="0">
                <a:solidFill>
                  <a:srgbClr val="03279F"/>
                </a:solidFill>
              </a:rPr>
              <a:t>richiesta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4000" b="1" dirty="0">
                <a:solidFill>
                  <a:srgbClr val="03279F"/>
                </a:solidFill>
              </a:rPr>
              <a:t>Inputare la </a:t>
            </a:r>
            <a:r>
              <a:rPr lang="it-IT" sz="4000" b="1" dirty="0">
                <a:solidFill>
                  <a:srgbClr val="00B0F0"/>
                </a:solidFill>
              </a:rPr>
              <a:t>Quantità</a:t>
            </a:r>
            <a:r>
              <a:rPr lang="it-IT" sz="4000" b="1" dirty="0">
                <a:solidFill>
                  <a:srgbClr val="03279F"/>
                </a:solidFill>
              </a:rPr>
              <a:t> richiesta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4000" b="1" dirty="0">
                <a:solidFill>
                  <a:srgbClr val="03279F"/>
                </a:solidFill>
              </a:rPr>
              <a:t>Premere </a:t>
            </a:r>
            <a:r>
              <a:rPr lang="it-IT" sz="4000" b="1" dirty="0">
                <a:solidFill>
                  <a:srgbClr val="00B0F0"/>
                </a:solidFill>
              </a:rPr>
              <a:t>«Aggiungi al Carrello» </a:t>
            </a:r>
            <a:r>
              <a:rPr lang="it-IT" sz="4000" b="1" dirty="0">
                <a:solidFill>
                  <a:srgbClr val="03279F"/>
                </a:solidFill>
              </a:rPr>
              <a:t>o INVIO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C828E4-AD57-41DB-A39F-D6BC4F7CB90A}"/>
              </a:ext>
            </a:extLst>
          </p:cNvPr>
          <p:cNvSpPr/>
          <p:nvPr/>
        </p:nvSpPr>
        <p:spPr>
          <a:xfrm>
            <a:off x="464345" y="3140353"/>
            <a:ext cx="814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STEPS:</a:t>
            </a:r>
            <a:endParaRPr lang="it-IT" dirty="0"/>
          </a:p>
        </p:txBody>
      </p: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201BD92D-4D8F-47F4-9DC0-24E09624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935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Campaigns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BC119-02AB-4D12-ABE4-FA323E4CFD84}"/>
              </a:ext>
            </a:extLst>
          </p:cNvPr>
          <p:cNvSpPr txBox="1"/>
          <p:nvPr/>
        </p:nvSpPr>
        <p:spPr>
          <a:xfrm>
            <a:off x="162575" y="819870"/>
            <a:ext cx="1193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ES. Se inserisco nell’ordine un pallet di prodotto </a:t>
            </a:r>
            <a:r>
              <a:rPr lang="it-IT" b="1" dirty="0">
                <a:solidFill>
                  <a:srgbClr val="002060"/>
                </a:solidFill>
              </a:rPr>
              <a:t>SENZA CAMPAIGN </a:t>
            </a:r>
            <a:r>
              <a:rPr lang="it-IT" dirty="0">
                <a:solidFill>
                  <a:srgbClr val="002060"/>
                </a:solidFill>
              </a:rPr>
              <a:t>e uno strato di prodotto </a:t>
            </a:r>
            <a:r>
              <a:rPr lang="it-IT" b="1" dirty="0">
                <a:solidFill>
                  <a:srgbClr val="002060"/>
                </a:solidFill>
              </a:rPr>
              <a:t>CON CAMPAIGN 9% </a:t>
            </a:r>
            <a:r>
              <a:rPr lang="it-IT" dirty="0">
                <a:solidFill>
                  <a:srgbClr val="002060"/>
                </a:solidFill>
              </a:rPr>
              <a:t>questo sotto è quello che vedremo nell’</a:t>
            </a:r>
            <a:r>
              <a:rPr lang="it-IT" b="1" dirty="0">
                <a:solidFill>
                  <a:srgbClr val="002060"/>
                </a:solidFill>
              </a:rPr>
              <a:t>Anteprima del Carrello</a:t>
            </a:r>
            <a:r>
              <a:rPr lang="it-IT" dirty="0">
                <a:solidFill>
                  <a:srgbClr val="002060"/>
                </a:solidFill>
              </a:rPr>
              <a:t>: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E578E-EE50-4A36-A25D-A8F2391A7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8" b="16458"/>
          <a:stretch/>
        </p:blipFill>
        <p:spPr>
          <a:xfrm>
            <a:off x="2045492" y="1600200"/>
            <a:ext cx="9878833" cy="49942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D1E0C7E2-A8F7-4DE8-9638-FAE97551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80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Migrare alla nuova Scheda Contabile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HELP:  Sistema di supporto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0870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40F85541-543A-4D5C-97C7-58107AF6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722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72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802A8C7-387D-46C6-97DE-1C3F89CDE480}"/>
              </a:ext>
            </a:extLst>
          </p:cNvPr>
          <p:cNvSpPr txBox="1">
            <a:spLocks/>
          </p:cNvSpPr>
          <p:nvPr/>
        </p:nvSpPr>
        <p:spPr>
          <a:xfrm>
            <a:off x="6981" y="87873"/>
            <a:ext cx="1204774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highlight>
                  <a:srgbClr val="FFFF00"/>
                </a:highlight>
              </a:rPr>
              <a:t>E’ possibile selezionare </a:t>
            </a:r>
            <a:r>
              <a:rPr lang="it-IT" sz="2400" b="1" dirty="0">
                <a:highlight>
                  <a:srgbClr val="FFFF00"/>
                </a:highlight>
              </a:rPr>
              <a:t>«Aggiungi ai Miei Favoriti» </a:t>
            </a:r>
          </a:p>
          <a:p>
            <a:r>
              <a:rPr lang="it-IT" sz="2400" dirty="0">
                <a:highlight>
                  <a:srgbClr val="FFFF00"/>
                </a:highlight>
              </a:rPr>
              <a:t>tutte quelle referenze che si ordinano abitualmente in modo da rendere più snella la ricerca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23C25-A9DC-4B8E-A44A-A3BD53B05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27"/>
          <a:stretch/>
        </p:blipFill>
        <p:spPr>
          <a:xfrm>
            <a:off x="2369471" y="901082"/>
            <a:ext cx="9000000" cy="5764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61C477-CD62-4F8C-ACB5-E644AFB104F1}"/>
              </a:ext>
            </a:extLst>
          </p:cNvPr>
          <p:cNvSpPr/>
          <p:nvPr/>
        </p:nvSpPr>
        <p:spPr>
          <a:xfrm>
            <a:off x="5048423" y="4821499"/>
            <a:ext cx="1450101" cy="3202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DCB9E401-C36B-4E22-AE81-9E0EBD10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3EEC0-5741-4156-BCD2-92AD45F1B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4"/>
          <a:stretch/>
        </p:blipFill>
        <p:spPr>
          <a:xfrm>
            <a:off x="1866899" y="960759"/>
            <a:ext cx="8924417" cy="5698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92AB63-4B17-4E37-850D-2DE4C1FE4889}"/>
              </a:ext>
            </a:extLst>
          </p:cNvPr>
          <p:cNvSpPr/>
          <p:nvPr/>
        </p:nvSpPr>
        <p:spPr>
          <a:xfrm>
            <a:off x="2516592" y="2265382"/>
            <a:ext cx="1484088" cy="32021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7FD6FE-9C52-47DB-8C36-E0620CDC70F9}"/>
              </a:ext>
            </a:extLst>
          </p:cNvPr>
          <p:cNvSpPr txBox="1">
            <a:spLocks/>
          </p:cNvSpPr>
          <p:nvPr/>
        </p:nvSpPr>
        <p:spPr>
          <a:xfrm>
            <a:off x="217714" y="365125"/>
            <a:ext cx="1113608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highlight>
                  <a:srgbClr val="FFFF00"/>
                </a:highlight>
              </a:rPr>
              <a:t>E poi trovarle in «Miei Favoriti»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610F73DD-49FB-43D8-85D6-D3CABFC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5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665B-BDC4-40D2-86EB-2F2D5816206F}"/>
              </a:ext>
            </a:extLst>
          </p:cNvPr>
          <p:cNvSpPr txBox="1">
            <a:spLocks/>
          </p:cNvSpPr>
          <p:nvPr/>
        </p:nvSpPr>
        <p:spPr>
          <a:xfrm>
            <a:off x="1060077" y="187851"/>
            <a:ext cx="104394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Cos’è Store Online?</a:t>
            </a:r>
            <a:endParaRPr lang="en-US" b="1" dirty="0">
              <a:solidFill>
                <a:srgbClr val="03279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D1D9D-B8D0-456D-B0F3-D2EFDD0190D3}"/>
              </a:ext>
            </a:extLst>
          </p:cNvPr>
          <p:cNvSpPr txBox="1"/>
          <p:nvPr/>
        </p:nvSpPr>
        <p:spPr>
          <a:xfrm>
            <a:off x="263013" y="841716"/>
            <a:ext cx="11665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Sotto trovate i link di accesso divisi per Sales Area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468F8C-5616-4F65-9CDF-9135E615D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62098"/>
              </p:ext>
            </p:extLst>
          </p:nvPr>
        </p:nvGraphicFramePr>
        <p:xfrm>
          <a:off x="455706" y="1360993"/>
          <a:ext cx="11280588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47">
                  <a:extLst>
                    <a:ext uri="{9D8B030D-6E8A-4147-A177-3AD203B41FA5}">
                      <a16:colId xmlns:a16="http://schemas.microsoft.com/office/drawing/2014/main" val="1913765217"/>
                    </a:ext>
                  </a:extLst>
                </a:gridCol>
                <a:gridCol w="2820147">
                  <a:extLst>
                    <a:ext uri="{9D8B030D-6E8A-4147-A177-3AD203B41FA5}">
                      <a16:colId xmlns:a16="http://schemas.microsoft.com/office/drawing/2014/main" val="1544243952"/>
                    </a:ext>
                  </a:extLst>
                </a:gridCol>
                <a:gridCol w="2820147">
                  <a:extLst>
                    <a:ext uri="{9D8B030D-6E8A-4147-A177-3AD203B41FA5}">
                      <a16:colId xmlns:a16="http://schemas.microsoft.com/office/drawing/2014/main" val="4271228526"/>
                    </a:ext>
                  </a:extLst>
                </a:gridCol>
                <a:gridCol w="2820147">
                  <a:extLst>
                    <a:ext uri="{9D8B030D-6E8A-4147-A177-3AD203B41FA5}">
                      <a16:colId xmlns:a16="http://schemas.microsoft.com/office/drawing/2014/main" val="1604414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Sales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Versione </a:t>
                      </a:r>
                      <a:r>
                        <a:rPr lang="it-IT" dirty="0">
                          <a:solidFill>
                            <a:srgbClr val="002060"/>
                          </a:solidFill>
                        </a:rPr>
                        <a:t>ONLINE</a:t>
                      </a:r>
                      <a:r>
                        <a:rPr lang="it-IT" dirty="0"/>
                        <a:t> DESKTOP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Versione </a:t>
                      </a:r>
                      <a:r>
                        <a:rPr lang="it-IT" dirty="0">
                          <a:solidFill>
                            <a:srgbClr val="002060"/>
                          </a:solidFill>
                        </a:rPr>
                        <a:t>OFFLINE</a:t>
                      </a:r>
                      <a:r>
                        <a:rPr lang="it-IT" dirty="0"/>
                        <a:t> DESKTOP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Versione </a:t>
                      </a:r>
                      <a:r>
                        <a:rPr lang="it-IT" dirty="0">
                          <a:solidFill>
                            <a:srgbClr val="002060"/>
                          </a:solidFill>
                        </a:rPr>
                        <a:t>ONLINE</a:t>
                      </a:r>
                      <a:r>
                        <a:rPr lang="it-IT" dirty="0"/>
                        <a:t> MOBILE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28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66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3600" b="1" dirty="0">
                          <a:solidFill>
                            <a:srgbClr val="002060"/>
                          </a:solidFill>
                        </a:rPr>
                        <a:t>POH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2"/>
                        </a:rPr>
                        <a:t>https://itpoh.online.pg.com/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3"/>
                        </a:rPr>
                        <a:t>https://itpoh.online.pg.com/offline/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4"/>
                        </a:rPr>
                        <a:t>https://m-itpoh.online.pg.com/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676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3600" b="1" dirty="0">
                          <a:solidFill>
                            <a:srgbClr val="002060"/>
                          </a:solidFill>
                        </a:rPr>
                        <a:t>ELECTRO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5"/>
                        </a:rPr>
                        <a:t>https://itelectro.online.pg.com/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6"/>
                        </a:rPr>
                        <a:t>https://itelectro.online.pg.com/offline/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7"/>
                        </a:rPr>
                        <a:t>https://m-itelectro.online.pg.com/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8664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3600" b="1" dirty="0">
                          <a:solidFill>
                            <a:srgbClr val="002060"/>
                          </a:solidFill>
                        </a:rPr>
                        <a:t>RETAIL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8"/>
                        </a:rPr>
                        <a:t>https://it.online.pg.com/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9"/>
                        </a:rPr>
                        <a:t>https://it.online.pg.com/offline/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0"/>
                        </a:rPr>
                        <a:t>https://m-it.online.pg.com/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61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3600" b="1" dirty="0">
                          <a:solidFill>
                            <a:srgbClr val="002060"/>
                          </a:solidFill>
                        </a:rPr>
                        <a:t>PGP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1"/>
                        </a:rPr>
                        <a:t>https://itpgp.online.pg.com/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2"/>
                        </a:rPr>
                        <a:t>https://itpgp.online.pg.com/offline/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3"/>
                        </a:rPr>
                        <a:t>https://m-itpgp.online.pg.com/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0284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3600" b="1" dirty="0">
                          <a:solidFill>
                            <a:srgbClr val="002060"/>
                          </a:solidFill>
                        </a:rPr>
                        <a:t>PHARMA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4"/>
                        </a:rPr>
                        <a:t>https://itpharma.online.pg.com/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5"/>
                        </a:rPr>
                        <a:t>https://itpharma.online.pg.com/offline/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16"/>
                        </a:rPr>
                        <a:t>https://m-itpharma.online.pg.com/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47625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E6BDC5D-5487-4B7F-8414-17A5165D77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4621" y="1774638"/>
            <a:ext cx="1520062" cy="864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659A2-371B-45CB-8F52-06395ECA20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19458" y="1774638"/>
            <a:ext cx="766472" cy="767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EAB61-1CAB-43F5-AE13-2A94A1C15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57" y="1774638"/>
            <a:ext cx="1520062" cy="864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C17CB-BF06-4A60-8725-5E085F73C7F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38681" y="1828428"/>
            <a:ext cx="1004048" cy="6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1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B27A5-9F12-44A8-A01D-9412761F5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8" b="35771"/>
          <a:stretch/>
        </p:blipFill>
        <p:spPr>
          <a:xfrm>
            <a:off x="366713" y="1241115"/>
            <a:ext cx="11551416" cy="437576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6713" y="0"/>
            <a:ext cx="11825287" cy="92233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Check out  </a:t>
            </a:r>
            <a:r>
              <a:rPr lang="it-IT" sz="3200" b="1" i="1" dirty="0">
                <a:solidFill>
                  <a:srgbClr val="00B0F0"/>
                </a:solidFill>
              </a:rPr>
              <a:t>Salvare Ordine come Lista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232963" y="3428999"/>
            <a:ext cx="2660494" cy="53961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4031952" y="1645406"/>
            <a:ext cx="1003144" cy="40201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AD9CB882-5528-4920-AC88-28E3DC05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2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00CD5-7D56-49DF-A104-76B70C544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" t="7513" r="2099" b="44493"/>
          <a:stretch/>
        </p:blipFill>
        <p:spPr>
          <a:xfrm>
            <a:off x="283029" y="1482120"/>
            <a:ext cx="11504210" cy="38937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6713" y="0"/>
            <a:ext cx="11825287" cy="92233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Check out  </a:t>
            </a:r>
            <a:r>
              <a:rPr lang="it-IT" sz="3200" b="1" i="1" dirty="0">
                <a:solidFill>
                  <a:srgbClr val="00B0F0"/>
                </a:solidFill>
              </a:rPr>
              <a:t>Salvare Ordine come Lista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25417" y="3263732"/>
            <a:ext cx="1937955" cy="53961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8838903" y="3260405"/>
            <a:ext cx="2170183" cy="53961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C4BC70D8-69A4-4F11-8319-ED6B21A8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Migrare alla nuova Scheda Contabile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HELP:  Sistema di supporto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0870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40F85541-543A-4D5C-97C7-58107AF6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722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0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o immagini per logo video">
            <a:extLst>
              <a:ext uri="{FF2B5EF4-FFF2-40B4-BE49-F238E27FC236}">
                <a16:creationId xmlns:a16="http://schemas.microsoft.com/office/drawing/2014/main" id="{BEA02AE5-E5BE-4493-98E4-38128D58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80682"/>
            <a:ext cx="995083" cy="9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EFCFB-A3E5-4538-8293-643396485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2"/>
          <a:stretch/>
        </p:blipFill>
        <p:spPr>
          <a:xfrm>
            <a:off x="10703858" y="0"/>
            <a:ext cx="1488141" cy="6858000"/>
          </a:xfrm>
          <a:prstGeom prst="rect">
            <a:avLst/>
          </a:prstGeom>
        </p:spPr>
      </p:pic>
      <p:pic>
        <p:nvPicPr>
          <p:cNvPr id="6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2120EF2A-3726-442E-9CFA-633995BF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E2C3CD-1D49-4CC0-9071-B810A6E8496A}"/>
              </a:ext>
            </a:extLst>
          </p:cNvPr>
          <p:cNvSpPr txBox="1"/>
          <p:nvPr/>
        </p:nvSpPr>
        <p:spPr>
          <a:xfrm>
            <a:off x="10703858" y="661234"/>
            <a:ext cx="1488142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+mj-lt"/>
              </a:rPr>
              <a:t>GUARDA IL VIDEO</a:t>
            </a:r>
          </a:p>
          <a:p>
            <a:pPr algn="ctr"/>
            <a:r>
              <a:rPr lang="it-IT" sz="1100" b="1" dirty="0">
                <a:solidFill>
                  <a:srgbClr val="03279F"/>
                </a:solidFill>
                <a:latin typeface="+mj-lt"/>
              </a:rPr>
              <a:t>PREMI PLAY</a:t>
            </a:r>
            <a:endParaRPr lang="it-IT" sz="2400" b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b="1" dirty="0">
              <a:solidFill>
                <a:srgbClr val="03279F"/>
              </a:solidFill>
              <a:latin typeface="+mj-lt"/>
            </a:endParaRPr>
          </a:p>
          <a:p>
            <a:pPr algn="ctr"/>
            <a:r>
              <a:rPr lang="it-IT" b="1" i="1" dirty="0">
                <a:solidFill>
                  <a:srgbClr val="03279F"/>
                </a:solidFill>
                <a:latin typeface="+mj-lt"/>
              </a:rPr>
              <a:t>oppure</a:t>
            </a: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lvl="0" algn="ctr"/>
            <a:r>
              <a:rPr lang="it-IT" sz="2400" b="1" dirty="0">
                <a:solidFill>
                  <a:srgbClr val="002060"/>
                </a:solidFill>
                <a:latin typeface="Calibri Light" panose="020F0302020204030204"/>
              </a:rPr>
              <a:t>LEGGI  LA GUIDA </a:t>
            </a:r>
          </a:p>
          <a:p>
            <a:pPr lvl="0" algn="ctr"/>
            <a:r>
              <a:rPr lang="it-IT" sz="1200" b="1" dirty="0">
                <a:solidFill>
                  <a:srgbClr val="03279F"/>
                </a:solidFill>
                <a:latin typeface="Calibri Light" panose="020F0302020204030204"/>
              </a:rPr>
              <a:t>PER MAGGIORI INFORMAZIONI CLICCA QUI</a:t>
            </a: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b="1" i="1" dirty="0">
                <a:solidFill>
                  <a:srgbClr val="03279F"/>
                </a:solidFill>
                <a:latin typeface="Calibri Light" panose="020F0302020204030204"/>
              </a:rPr>
              <a:t>oppure</a:t>
            </a:r>
          </a:p>
          <a:p>
            <a:pPr lvl="0" algn="ctr"/>
            <a:endParaRPr lang="it-IT" sz="2800" b="1" i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sz="1200" b="1" i="1" dirty="0">
                <a:solidFill>
                  <a:srgbClr val="03279F"/>
                </a:solidFill>
                <a:latin typeface="Calibri Light" panose="020F0302020204030204"/>
              </a:rPr>
              <a:t>TORNA ALLA HOME</a:t>
            </a:r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algn="ctr"/>
            <a:endParaRPr lang="it-IT" b="1" i="1" dirty="0">
              <a:solidFill>
                <a:srgbClr val="03279F"/>
              </a:solidFill>
              <a:latin typeface="+mj-lt"/>
            </a:endParaRPr>
          </a:p>
        </p:txBody>
      </p:sp>
      <p:pic>
        <p:nvPicPr>
          <p:cNvPr id="8" name="Picture 4" descr="Risultato immagini per more info logo">
            <a:hlinkClick r:id="rId6" action="ppaction://hlinksldjump"/>
            <a:extLst>
              <a:ext uri="{FF2B5EF4-FFF2-40B4-BE49-F238E27FC236}">
                <a16:creationId xmlns:a16="http://schemas.microsoft.com/office/drawing/2014/main" id="{CAA37A5D-E960-4989-9BC9-F897943D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2" y="3791793"/>
            <a:ext cx="896748" cy="8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7B66910-7C97-431D-B309-F34038B7E292}"/>
              </a:ext>
            </a:extLst>
          </p:cNvPr>
          <p:cNvSpPr txBox="1">
            <a:spLocks/>
          </p:cNvSpPr>
          <p:nvPr/>
        </p:nvSpPr>
        <p:spPr>
          <a:xfrm>
            <a:off x="1075766" y="80682"/>
            <a:ext cx="10749522" cy="537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03279F"/>
                </a:solidFill>
              </a:rPr>
              <a:t>VIDEO Store Online – </a:t>
            </a:r>
            <a:r>
              <a:rPr lang="it-IT" sz="3200" b="1" dirty="0">
                <a:solidFill>
                  <a:srgbClr val="03279F"/>
                </a:solidFill>
              </a:rPr>
              <a:t>Ricerca singolo Prodotto o Ricerca Multipla</a:t>
            </a:r>
            <a:endParaRPr lang="en-US" sz="3200" b="1" dirty="0">
              <a:solidFill>
                <a:srgbClr val="03279F"/>
              </a:solidFill>
              <a:highlight>
                <a:srgbClr val="FFFF00"/>
              </a:highlight>
            </a:endParaRPr>
          </a:p>
        </p:txBody>
      </p:sp>
      <p:pic>
        <p:nvPicPr>
          <p:cNvPr id="10" name="Picture 2" descr="icona-video-15 - Produzione fuochi d'artificio, spettacoli ...">
            <a:hlinkClick r:id="rId8"/>
            <a:extLst>
              <a:ext uri="{FF2B5EF4-FFF2-40B4-BE49-F238E27FC236}">
                <a16:creationId xmlns:a16="http://schemas.microsoft.com/office/drawing/2014/main" id="{029BBBB1-880D-4E9C-A92B-56245CEE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2" y="1916766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818B11-439A-49EE-BBF5-E0A899CD218A}"/>
              </a:ext>
            </a:extLst>
          </p:cNvPr>
          <p:cNvSpPr/>
          <p:nvPr/>
        </p:nvSpPr>
        <p:spPr>
          <a:xfrm>
            <a:off x="3483389" y="4688541"/>
            <a:ext cx="445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GUARDA IL VIDEO ONLINE o SCARICALO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PER AVERE UNA QUALITA’ VIDEO MAGGIORE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41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Criteri di Ricerca Multipla (più EAN)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D2670-C906-46D9-99F3-2064506E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98" y="822541"/>
            <a:ext cx="8742434" cy="5828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0DCDF-7DD9-4ED9-87A7-BEB00B332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68" t="5000" r="41760" b="84062"/>
          <a:stretch/>
        </p:blipFill>
        <p:spPr>
          <a:xfrm>
            <a:off x="254653" y="2641005"/>
            <a:ext cx="1890780" cy="1256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F42708-5CD5-4F32-804C-F535F5B0385F}"/>
              </a:ext>
            </a:extLst>
          </p:cNvPr>
          <p:cNvSpPr/>
          <p:nvPr/>
        </p:nvSpPr>
        <p:spPr>
          <a:xfrm>
            <a:off x="162576" y="886679"/>
            <a:ext cx="2159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3279F"/>
                </a:solidFill>
              </a:rPr>
              <a:t>Nella barra di ricerca cliccare sulla rotella delle impostazioni e scegliere </a:t>
            </a:r>
          </a:p>
          <a:p>
            <a:r>
              <a:rPr lang="it-IT" b="1" dirty="0">
                <a:solidFill>
                  <a:srgbClr val="03279F"/>
                </a:solidFill>
              </a:rPr>
              <a:t>«Multiple products»</a:t>
            </a:r>
          </a:p>
          <a:p>
            <a:r>
              <a:rPr lang="it-IT" dirty="0">
                <a:solidFill>
                  <a:srgbClr val="03279F"/>
                </a:solidFill>
              </a:rPr>
              <a:t>e cliccare su SALVA</a:t>
            </a:r>
            <a:endParaRPr lang="it-IT" dirty="0"/>
          </a:p>
        </p:txBody>
      </p:sp>
      <p:pic>
        <p:nvPicPr>
          <p:cNvPr id="7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3CC9CC87-D881-4D73-A485-D6B54FC5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91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958B9F-DFD4-4D5C-A912-4EA5109760D3}"/>
              </a:ext>
            </a:extLst>
          </p:cNvPr>
          <p:cNvSpPr/>
          <p:nvPr/>
        </p:nvSpPr>
        <p:spPr>
          <a:xfrm>
            <a:off x="434912" y="861830"/>
            <a:ext cx="11322176" cy="1561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3B37EEA-D8B7-44D1-AA6D-AEFE340F1960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rgbClr val="03279F"/>
                </a:solidFill>
              </a:rPr>
              <a:t>Criteri di Ricerca Multipla (più EAN)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1D37C40-7A0A-48F2-84CE-3801D177A5C5}"/>
              </a:ext>
            </a:extLst>
          </p:cNvPr>
          <p:cNvGraphicFramePr>
            <a:graphicFrameLocks noGrp="1"/>
          </p:cNvGraphicFramePr>
          <p:nvPr/>
        </p:nvGraphicFramePr>
        <p:xfrm>
          <a:off x="3632459" y="2659858"/>
          <a:ext cx="7877175" cy="1316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552">
                  <a:extLst>
                    <a:ext uri="{9D8B030D-6E8A-4147-A177-3AD203B41FA5}">
                      <a16:colId xmlns:a16="http://schemas.microsoft.com/office/drawing/2014/main" val="865780050"/>
                    </a:ext>
                  </a:extLst>
                </a:gridCol>
                <a:gridCol w="1482552">
                  <a:extLst>
                    <a:ext uri="{9D8B030D-6E8A-4147-A177-3AD203B41FA5}">
                      <a16:colId xmlns:a16="http://schemas.microsoft.com/office/drawing/2014/main" val="506979640"/>
                    </a:ext>
                  </a:extLst>
                </a:gridCol>
                <a:gridCol w="4912071">
                  <a:extLst>
                    <a:ext uri="{9D8B030D-6E8A-4147-A177-3AD203B41FA5}">
                      <a16:colId xmlns:a16="http://schemas.microsoft.com/office/drawing/2014/main" val="1574490626"/>
                    </a:ext>
                  </a:extLst>
                </a:gridCol>
              </a:tblGrid>
              <a:tr h="315753"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b="1" u="none" strike="noStrike" dirty="0">
                          <a:effectLst/>
                        </a:rPr>
                        <a:t>EAN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b="1" u="none" strike="noStrike" dirty="0">
                          <a:effectLst/>
                        </a:rPr>
                        <a:t>ITF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t"/>
                      <a:r>
                        <a:rPr lang="it-IT" sz="2000" b="1" u="none" strike="noStrike" dirty="0">
                          <a:effectLst/>
                        </a:rPr>
                        <a:t>Nome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411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4210201105824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>
                          <a:effectLst/>
                        </a:rPr>
                        <a:t>4210201105824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t"/>
                      <a:r>
                        <a:rPr lang="en-US" sz="1600" u="none" strike="noStrike" dirty="0">
                          <a:effectLst/>
                        </a:rPr>
                        <a:t>BRN MPG REFILL COMBI 51B X1PZ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6651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4210201216926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4210201216926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t"/>
                      <a:r>
                        <a:rPr lang="it-IT" sz="1600" u="none" strike="noStrike" dirty="0">
                          <a:effectLst/>
                        </a:rPr>
                        <a:t>BRN MPG TRIMMER  BT7040 X1PZ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7578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>
                          <a:effectLst/>
                        </a:rPr>
                        <a:t>4210201574620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4210201574620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t"/>
                      <a:r>
                        <a:rPr lang="sv-SE" sz="1600" u="none" strike="noStrike" dirty="0">
                          <a:effectLst/>
                        </a:rPr>
                        <a:t>BRAUN PRECISION EN10 SILV BLISTER MN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7323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>
                          <a:effectLst/>
                        </a:rPr>
                        <a:t>4210201097396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600" u="none" strike="noStrike" dirty="0">
                          <a:effectLst/>
                        </a:rPr>
                        <a:t>4210201097396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l" fontAlgn="t"/>
                      <a:r>
                        <a:rPr lang="pt-BR" sz="1600" u="none" strike="noStrike" dirty="0">
                          <a:effectLst/>
                        </a:rPr>
                        <a:t>BRN FHR EPILATORE FACE SE830 X1PZ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12666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E4BD21E-80A0-4531-98D1-BB6E6CEAFF01}"/>
              </a:ext>
            </a:extLst>
          </p:cNvPr>
          <p:cNvSpPr/>
          <p:nvPr/>
        </p:nvSpPr>
        <p:spPr>
          <a:xfrm>
            <a:off x="515018" y="2662239"/>
            <a:ext cx="2983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FILE EXCEL con EAN o ITF in colonna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D7F3A-BD19-4CE3-B750-BEF1F4F7A8D9}"/>
              </a:ext>
            </a:extLst>
          </p:cNvPr>
          <p:cNvSpPr/>
          <p:nvPr/>
        </p:nvSpPr>
        <p:spPr>
          <a:xfrm>
            <a:off x="722183" y="1029368"/>
            <a:ext cx="72696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/>
              <a:t>COPIA E INCOLLA sulla BARRA DI RICERCA</a:t>
            </a:r>
          </a:p>
          <a:p>
            <a:r>
              <a:rPr lang="it-IT" sz="3200" b="1" dirty="0"/>
              <a:t>e in seguito TASTO INVIO</a:t>
            </a:r>
            <a:endParaRPr lang="it-IT" sz="3200" dirty="0"/>
          </a:p>
        </p:txBody>
      </p:sp>
      <p:pic>
        <p:nvPicPr>
          <p:cNvPr id="7170" name="Picture 2" descr="Risultati immagini per copia e incolla">
            <a:extLst>
              <a:ext uri="{FF2B5EF4-FFF2-40B4-BE49-F238E27FC236}">
                <a16:creationId xmlns:a16="http://schemas.microsoft.com/office/drawing/2014/main" id="{D231F97F-E029-4EEF-A614-3A0A0688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39" y="939502"/>
            <a:ext cx="1232822" cy="14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AF0FC0-F7B7-4EF2-9704-4AEC8D2505AC}"/>
              </a:ext>
            </a:extLst>
          </p:cNvPr>
          <p:cNvSpPr/>
          <p:nvPr/>
        </p:nvSpPr>
        <p:spPr>
          <a:xfrm>
            <a:off x="3565258" y="4370943"/>
            <a:ext cx="8011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4210201105824, 4210201216926, 4210201574620, 4210201097396</a:t>
            </a:r>
            <a:r>
              <a:rPr lang="it-IT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DA6BC5-374C-4219-9B58-7B620924616B}"/>
              </a:ext>
            </a:extLst>
          </p:cNvPr>
          <p:cNvSpPr/>
          <p:nvPr/>
        </p:nvSpPr>
        <p:spPr>
          <a:xfrm>
            <a:off x="515018" y="4232443"/>
            <a:ext cx="2983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Codici EAN o ITF separati dalla VIRGOLA* e uno SPAZIO</a:t>
            </a:r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E18023-216C-4B79-9C5E-9361F82A7A5A}"/>
              </a:ext>
            </a:extLst>
          </p:cNvPr>
          <p:cNvSpPr/>
          <p:nvPr/>
        </p:nvSpPr>
        <p:spPr>
          <a:xfrm>
            <a:off x="3565258" y="5197141"/>
            <a:ext cx="8078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4210201105824 4210201216926 4210201574620 4210201097396</a:t>
            </a:r>
            <a:r>
              <a:rPr lang="it-IT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D3875-CEB4-4845-B923-2C5B133CD947}"/>
              </a:ext>
            </a:extLst>
          </p:cNvPr>
          <p:cNvSpPr/>
          <p:nvPr/>
        </p:nvSpPr>
        <p:spPr>
          <a:xfrm>
            <a:off x="515018" y="5115791"/>
            <a:ext cx="2983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</a:rPr>
              <a:t>Codici EAN o ITF separati da uno SPAZIO</a:t>
            </a:r>
            <a:endParaRPr lang="it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9E1B1-12FA-423D-8DD1-91B8E32B99BF}"/>
              </a:ext>
            </a:extLst>
          </p:cNvPr>
          <p:cNvSpPr txBox="1"/>
          <p:nvPr/>
        </p:nvSpPr>
        <p:spPr>
          <a:xfrm>
            <a:off x="1853776" y="6248842"/>
            <a:ext cx="973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 Si possono utilizzare anche il PUNTO, DUE PUNTI, il PUNTO E VIRGOLA e altri segni speciali (es.</a:t>
            </a:r>
            <a:r>
              <a:rPr lang="it-IT" sz="2400" b="1" dirty="0"/>
              <a:t>- \ /</a:t>
            </a:r>
            <a:r>
              <a:rPr lang="it-IT" dirty="0"/>
              <a:t>)</a:t>
            </a:r>
          </a:p>
        </p:txBody>
      </p:sp>
      <p:pic>
        <p:nvPicPr>
          <p:cNvPr id="7174" name="Picture 6" descr="Risultati immagini per tasto invio png">
            <a:extLst>
              <a:ext uri="{FF2B5EF4-FFF2-40B4-BE49-F238E27FC236}">
                <a16:creationId xmlns:a16="http://schemas.microsoft.com/office/drawing/2014/main" id="{14E51CAA-78BF-4719-B8AF-5F778725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788" y="983229"/>
            <a:ext cx="1101328" cy="13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B55D44-6553-4255-8A6F-2C4A1FA87AD6}"/>
              </a:ext>
            </a:extLst>
          </p:cNvPr>
          <p:cNvSpPr/>
          <p:nvPr/>
        </p:nvSpPr>
        <p:spPr>
          <a:xfrm>
            <a:off x="9553577" y="1239668"/>
            <a:ext cx="5822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/>
              <a:t>&amp;</a:t>
            </a:r>
            <a:endParaRPr lang="it-IT" sz="4400" dirty="0"/>
          </a:p>
        </p:txBody>
      </p:sp>
      <p:pic>
        <p:nvPicPr>
          <p:cNvPr id="20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A4D4732F-A5F7-41AC-93FF-5EC6513B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0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21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6522FA9-6175-4477-B13B-0433DBA3E52F}"/>
              </a:ext>
            </a:extLst>
          </p:cNvPr>
          <p:cNvSpPr txBox="1">
            <a:spLocks/>
          </p:cNvSpPr>
          <p:nvPr/>
        </p:nvSpPr>
        <p:spPr>
          <a:xfrm>
            <a:off x="0" y="135080"/>
            <a:ext cx="1212924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Catalogo Prodotti in excel per il cliente selezionato</a:t>
            </a:r>
          </a:p>
        </p:txBody>
      </p:sp>
      <p:pic>
        <p:nvPicPr>
          <p:cNvPr id="9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E6A21C93-ADB1-4C90-9D59-C44B15D4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C0C270-297C-4C2A-BD79-F73D54EF5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89" b="5751"/>
          <a:stretch/>
        </p:blipFill>
        <p:spPr>
          <a:xfrm>
            <a:off x="1568824" y="946415"/>
            <a:ext cx="9601200" cy="47017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89971C-3B4E-4AC0-8CEA-42318FD8E578}"/>
              </a:ext>
            </a:extLst>
          </p:cNvPr>
          <p:cNvSpPr/>
          <p:nvPr/>
        </p:nvSpPr>
        <p:spPr>
          <a:xfrm>
            <a:off x="2607681" y="1166830"/>
            <a:ext cx="1919495" cy="66197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66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88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EE9A88C-8B6E-45AC-979A-8C02773CF110}"/>
              </a:ext>
            </a:extLst>
          </p:cNvPr>
          <p:cNvSpPr txBox="1">
            <a:spLocks/>
          </p:cNvSpPr>
          <p:nvPr/>
        </p:nvSpPr>
        <p:spPr>
          <a:xfrm>
            <a:off x="1075766" y="80682"/>
            <a:ext cx="10749522" cy="537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03279F"/>
                </a:solidFill>
              </a:rPr>
              <a:t>VIDEO Store Online – </a:t>
            </a:r>
            <a:r>
              <a:rPr lang="it-IT" sz="3200" b="1" dirty="0">
                <a:solidFill>
                  <a:srgbClr val="03279F"/>
                </a:solidFill>
              </a:rPr>
              <a:t>Salvataggio Carrelli</a:t>
            </a:r>
            <a:endParaRPr lang="en-US" sz="3200" b="1" dirty="0">
              <a:solidFill>
                <a:srgbClr val="03279F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2" descr="Risultato immagini per logo video">
            <a:extLst>
              <a:ext uri="{FF2B5EF4-FFF2-40B4-BE49-F238E27FC236}">
                <a16:creationId xmlns:a16="http://schemas.microsoft.com/office/drawing/2014/main" id="{BAC61C48-6DEF-4075-BA9C-A9190DF84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80682"/>
            <a:ext cx="995083" cy="9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EEB74-7992-43B4-A266-10ACCCFF3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2"/>
          <a:stretch/>
        </p:blipFill>
        <p:spPr>
          <a:xfrm>
            <a:off x="10703858" y="0"/>
            <a:ext cx="1488141" cy="6858000"/>
          </a:xfrm>
          <a:prstGeom prst="rect">
            <a:avLst/>
          </a:prstGeom>
        </p:spPr>
      </p:pic>
      <p:pic>
        <p:nvPicPr>
          <p:cNvPr id="6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90E938D3-B64B-41F6-9F04-C93AA5AD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63315-0FD0-48C4-9214-56CC94CC4241}"/>
              </a:ext>
            </a:extLst>
          </p:cNvPr>
          <p:cNvSpPr txBox="1"/>
          <p:nvPr/>
        </p:nvSpPr>
        <p:spPr>
          <a:xfrm>
            <a:off x="10703858" y="661234"/>
            <a:ext cx="1488142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+mj-lt"/>
              </a:rPr>
              <a:t>GUARDA IL VIDEO</a:t>
            </a:r>
          </a:p>
          <a:p>
            <a:pPr algn="ctr"/>
            <a:r>
              <a:rPr lang="it-IT" sz="1100" b="1" dirty="0">
                <a:solidFill>
                  <a:srgbClr val="03279F"/>
                </a:solidFill>
                <a:latin typeface="+mj-lt"/>
              </a:rPr>
              <a:t>PREMI PLAY</a:t>
            </a:r>
            <a:endParaRPr lang="it-IT" sz="2400" b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b="1" dirty="0">
              <a:solidFill>
                <a:srgbClr val="03279F"/>
              </a:solidFill>
              <a:latin typeface="+mj-lt"/>
            </a:endParaRPr>
          </a:p>
          <a:p>
            <a:pPr algn="ctr"/>
            <a:r>
              <a:rPr lang="it-IT" b="1" i="1" dirty="0">
                <a:solidFill>
                  <a:srgbClr val="03279F"/>
                </a:solidFill>
                <a:latin typeface="+mj-lt"/>
              </a:rPr>
              <a:t>oppure</a:t>
            </a: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lvl="0" algn="ctr"/>
            <a:r>
              <a:rPr lang="it-IT" sz="2400" b="1" dirty="0">
                <a:solidFill>
                  <a:srgbClr val="002060"/>
                </a:solidFill>
                <a:latin typeface="Calibri Light" panose="020F0302020204030204"/>
              </a:rPr>
              <a:t>LEGGI  LA GUIDA </a:t>
            </a:r>
          </a:p>
          <a:p>
            <a:pPr lvl="0" algn="ctr"/>
            <a:r>
              <a:rPr lang="it-IT" sz="1200" b="1" dirty="0">
                <a:solidFill>
                  <a:srgbClr val="03279F"/>
                </a:solidFill>
                <a:latin typeface="Calibri Light" panose="020F0302020204030204"/>
              </a:rPr>
              <a:t>PER MAGGIORI INFORMAZIONI CLICCA QUI</a:t>
            </a: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b="1" i="1" dirty="0">
                <a:solidFill>
                  <a:srgbClr val="03279F"/>
                </a:solidFill>
                <a:latin typeface="Calibri Light" panose="020F0302020204030204"/>
              </a:rPr>
              <a:t>oppure</a:t>
            </a:r>
          </a:p>
          <a:p>
            <a:pPr lvl="0" algn="ctr"/>
            <a:endParaRPr lang="it-IT" sz="2800" b="1" i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sz="1200" b="1" i="1" dirty="0">
                <a:solidFill>
                  <a:srgbClr val="03279F"/>
                </a:solidFill>
                <a:latin typeface="Calibri Light" panose="020F0302020204030204"/>
              </a:rPr>
              <a:t>TORNA ALLA HOME</a:t>
            </a:r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algn="ctr"/>
            <a:endParaRPr lang="it-IT" b="1" i="1" dirty="0">
              <a:solidFill>
                <a:srgbClr val="03279F"/>
              </a:solidFill>
              <a:latin typeface="+mj-lt"/>
            </a:endParaRPr>
          </a:p>
        </p:txBody>
      </p:sp>
      <p:pic>
        <p:nvPicPr>
          <p:cNvPr id="8" name="Picture 4" descr="Risultato immagini per more info logo">
            <a:hlinkClick r:id="rId6" action="ppaction://hlinksldjump"/>
            <a:extLst>
              <a:ext uri="{FF2B5EF4-FFF2-40B4-BE49-F238E27FC236}">
                <a16:creationId xmlns:a16="http://schemas.microsoft.com/office/drawing/2014/main" id="{E9707B60-4773-4F7F-BBE5-DE1A21B9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2" y="3791793"/>
            <a:ext cx="896748" cy="8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a-video-15 - Produzione fuochi d'artificio, spettacoli ...">
            <a:hlinkClick r:id="rId8"/>
            <a:extLst>
              <a:ext uri="{FF2B5EF4-FFF2-40B4-BE49-F238E27FC236}">
                <a16:creationId xmlns:a16="http://schemas.microsoft.com/office/drawing/2014/main" id="{D0413F6F-72A4-47AB-986A-F4DED9C3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2" y="1916766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FAD8BB-722E-44CB-A4F6-47A21941CC55}"/>
              </a:ext>
            </a:extLst>
          </p:cNvPr>
          <p:cNvSpPr/>
          <p:nvPr/>
        </p:nvSpPr>
        <p:spPr>
          <a:xfrm>
            <a:off x="3483389" y="4688541"/>
            <a:ext cx="445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GUARDA IL VIDEO ONLINE o SCARICALO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PER AVERE UNA QUALITA’ VIDEO MAGGIORE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90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88598-D972-44A3-AD50-C6F266D80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9" b="3529"/>
          <a:stretch/>
        </p:blipFill>
        <p:spPr>
          <a:xfrm>
            <a:off x="2478881" y="1016373"/>
            <a:ext cx="9144000" cy="4592171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96522FA9-6175-4477-B13B-0433DBA3E52F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Salvataggio CARRELLI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3DF72-8263-4FCD-8C49-E269D6875358}"/>
              </a:ext>
            </a:extLst>
          </p:cNvPr>
          <p:cNvSpPr txBox="1"/>
          <p:nvPr/>
        </p:nvSpPr>
        <p:spPr>
          <a:xfrm>
            <a:off x="162576" y="948460"/>
            <a:ext cx="231630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«Carrelli Salvati»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salvare uno o più carrelli sullo stesso cliente prima di procedere all’invio degli ordini.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F0EEB1-46FF-424C-A7F4-416B8019573A}"/>
              </a:ext>
            </a:extLst>
          </p:cNvPr>
          <p:cNvSpPr/>
          <p:nvPr/>
        </p:nvSpPr>
        <p:spPr>
          <a:xfrm>
            <a:off x="4104787" y="1122006"/>
            <a:ext cx="2272146" cy="129572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E6A21C93-ADB1-4C90-9D59-C44B15D4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65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6522FA9-6175-4477-B13B-0433DBA3E52F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Salvataggio CARRELLI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3DF72-8263-4FCD-8C49-E269D6875358}"/>
              </a:ext>
            </a:extLst>
          </p:cNvPr>
          <p:cNvSpPr txBox="1"/>
          <p:nvPr/>
        </p:nvSpPr>
        <p:spPr>
          <a:xfrm>
            <a:off x="162576" y="780671"/>
            <a:ext cx="23163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«Carrelli Salvati»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6D7B8-5FCC-4BA4-95C5-4630CF4B4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35"/>
          <a:stretch/>
        </p:blipFill>
        <p:spPr>
          <a:xfrm>
            <a:off x="2478881" y="949576"/>
            <a:ext cx="9550543" cy="54861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0CB41-11D2-44E0-84E8-DD7ADA01E309}"/>
              </a:ext>
            </a:extLst>
          </p:cNvPr>
          <p:cNvSpPr/>
          <p:nvPr/>
        </p:nvSpPr>
        <p:spPr>
          <a:xfrm>
            <a:off x="598360" y="3795123"/>
            <a:ext cx="973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Carrello in corso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llout: Left Arrow 9">
            <a:extLst>
              <a:ext uri="{FF2B5EF4-FFF2-40B4-BE49-F238E27FC236}">
                <a16:creationId xmlns:a16="http://schemas.microsoft.com/office/drawing/2014/main" id="{436B1999-AD61-43C6-8122-1A4DAE9FEEC7}"/>
              </a:ext>
            </a:extLst>
          </p:cNvPr>
          <p:cNvSpPr/>
          <p:nvPr/>
        </p:nvSpPr>
        <p:spPr>
          <a:xfrm>
            <a:off x="1793899" y="4676703"/>
            <a:ext cx="572373" cy="1717118"/>
          </a:xfrm>
          <a:prstGeom prst="left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llout: Left Arrow 10">
            <a:extLst>
              <a:ext uri="{FF2B5EF4-FFF2-40B4-BE49-F238E27FC236}">
                <a16:creationId xmlns:a16="http://schemas.microsoft.com/office/drawing/2014/main" id="{3DF233BE-AD1E-4A63-B862-46891426B8F5}"/>
              </a:ext>
            </a:extLst>
          </p:cNvPr>
          <p:cNvSpPr/>
          <p:nvPr/>
        </p:nvSpPr>
        <p:spPr>
          <a:xfrm>
            <a:off x="1793899" y="3720561"/>
            <a:ext cx="572373" cy="809558"/>
          </a:xfrm>
          <a:prstGeom prst="leftArrowCallout">
            <a:avLst/>
          </a:prstGeom>
          <a:solidFill>
            <a:srgbClr val="00B0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A9C4BE-1773-4F0D-A96B-839A6E7DAEC4}"/>
              </a:ext>
            </a:extLst>
          </p:cNvPr>
          <p:cNvSpPr/>
          <p:nvPr/>
        </p:nvSpPr>
        <p:spPr>
          <a:xfrm>
            <a:off x="598360" y="5134149"/>
            <a:ext cx="973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Carrelli salvati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6325C9-DCDF-4231-B209-5D953C86CF41}"/>
              </a:ext>
            </a:extLst>
          </p:cNvPr>
          <p:cNvCxnSpPr>
            <a:cxnSpLocks/>
          </p:cNvCxnSpPr>
          <p:nvPr/>
        </p:nvCxnSpPr>
        <p:spPr>
          <a:xfrm flipV="1">
            <a:off x="1793899" y="2889321"/>
            <a:ext cx="1430932" cy="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DF0146C-7B94-4FF0-836A-A84C081EE5FA}"/>
              </a:ext>
            </a:extLst>
          </p:cNvPr>
          <p:cNvSpPr/>
          <p:nvPr/>
        </p:nvSpPr>
        <p:spPr>
          <a:xfrm>
            <a:off x="598360" y="2336836"/>
            <a:ext cx="17377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Visibilità dei carrelli per Billing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CD329779-F70D-465B-9D58-A293B83F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87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6522FA9-6175-4477-B13B-0433DBA3E52F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Salvataggio CARRELLI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6D7B8-5FCC-4BA4-95C5-4630CF4B4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35"/>
          <a:stretch/>
        </p:blipFill>
        <p:spPr>
          <a:xfrm>
            <a:off x="2478881" y="949576"/>
            <a:ext cx="9550543" cy="54861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64C38-E336-4E75-BA32-C254F82C7524}"/>
              </a:ext>
            </a:extLst>
          </p:cNvPr>
          <p:cNvSpPr/>
          <p:nvPr/>
        </p:nvSpPr>
        <p:spPr>
          <a:xfrm>
            <a:off x="107112" y="4458719"/>
            <a:ext cx="2499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INFORMAZIONI</a:t>
            </a:r>
            <a:endParaRPr kumimoji="0" lang="it-IT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2E6AC2-7F29-48A6-A628-15DF42E4CBBD}"/>
              </a:ext>
            </a:extLst>
          </p:cNvPr>
          <p:cNvSpPr/>
          <p:nvPr/>
        </p:nvSpPr>
        <p:spPr>
          <a:xfrm>
            <a:off x="3258015" y="4652924"/>
            <a:ext cx="7435579" cy="1545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767362-2CA6-4611-973B-6060262D38D5}"/>
              </a:ext>
            </a:extLst>
          </p:cNvPr>
          <p:cNvSpPr/>
          <p:nvPr/>
        </p:nvSpPr>
        <p:spPr>
          <a:xfrm>
            <a:off x="10700575" y="4720329"/>
            <a:ext cx="546598" cy="1310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861451-0386-495E-BB01-B361C6D0536E}"/>
              </a:ext>
            </a:extLst>
          </p:cNvPr>
          <p:cNvSpPr/>
          <p:nvPr/>
        </p:nvSpPr>
        <p:spPr>
          <a:xfrm rot="16200000">
            <a:off x="2815077" y="5167384"/>
            <a:ext cx="1545451" cy="516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DI CREAZIONE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308B94-F05C-4C56-AF97-76D66E12F779}"/>
              </a:ext>
            </a:extLst>
          </p:cNvPr>
          <p:cNvSpPr/>
          <p:nvPr/>
        </p:nvSpPr>
        <p:spPr>
          <a:xfrm rot="16200000">
            <a:off x="3578313" y="5072062"/>
            <a:ext cx="1545451" cy="70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UTENTE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87F573-D4F3-4235-B67B-3C73B3ED6C99}"/>
              </a:ext>
            </a:extLst>
          </p:cNvPr>
          <p:cNvSpPr/>
          <p:nvPr/>
        </p:nvSpPr>
        <p:spPr>
          <a:xfrm rot="16200000">
            <a:off x="4505830" y="5029337"/>
            <a:ext cx="1545451" cy="792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sold-to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(SPEDIZIONE)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47A7ED-3A4F-4FE5-88B2-4822C96CA6EC}"/>
              </a:ext>
            </a:extLst>
          </p:cNvPr>
          <p:cNvSpPr/>
          <p:nvPr/>
        </p:nvSpPr>
        <p:spPr>
          <a:xfrm rot="16200000">
            <a:off x="5297865" y="5167381"/>
            <a:ext cx="1545451" cy="516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 PRODOTTI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D7E9FB-C30D-405C-9ED3-A93622231FD9}"/>
              </a:ext>
            </a:extLst>
          </p:cNvPr>
          <p:cNvSpPr/>
          <p:nvPr/>
        </p:nvSpPr>
        <p:spPr>
          <a:xfrm rot="16200000">
            <a:off x="5964708" y="5141043"/>
            <a:ext cx="1545451" cy="569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TRUCK 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799407-4DB1-42B0-BA84-15E9ADF69909}"/>
              </a:ext>
            </a:extLst>
          </p:cNvPr>
          <p:cNvSpPr/>
          <p:nvPr/>
        </p:nvSpPr>
        <p:spPr>
          <a:xfrm rot="16200000">
            <a:off x="6933364" y="4839312"/>
            <a:ext cx="1545451" cy="117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ORDINE CLIENTE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 inserito nel RIEPILOGO ORDINE)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C54B46-2E01-4AEC-B330-0701C7A3E187}"/>
              </a:ext>
            </a:extLst>
          </p:cNvPr>
          <p:cNvSpPr/>
          <p:nvPr/>
        </p:nvSpPr>
        <p:spPr>
          <a:xfrm rot="16200000">
            <a:off x="8371274" y="4671788"/>
            <a:ext cx="1545451" cy="1507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ULTIMA MODIFICA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(DATA e UTENTE)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7E2FAF70-421B-414A-A5CB-0195B2F1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FBFAE3-CCC2-48EE-9D78-2BF105009EC6}"/>
              </a:ext>
            </a:extLst>
          </p:cNvPr>
          <p:cNvSpPr txBox="1"/>
          <p:nvPr/>
        </p:nvSpPr>
        <p:spPr>
          <a:xfrm>
            <a:off x="162576" y="780671"/>
            <a:ext cx="23163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«Carrelli Salvati»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298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6522FA9-6175-4477-B13B-0433DBA3E52F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Salvataggio CARRELLI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3DF72-8263-4FCD-8C49-E269D6875358}"/>
              </a:ext>
            </a:extLst>
          </p:cNvPr>
          <p:cNvSpPr txBox="1"/>
          <p:nvPr/>
        </p:nvSpPr>
        <p:spPr>
          <a:xfrm>
            <a:off x="122869" y="2164439"/>
            <a:ext cx="23163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" b="1" i="0" u="none" strike="noStrike" kern="1200" cap="none" spc="0" normalizeH="0" baseline="0" noProof="0" dirty="0">
              <a:ln>
                <a:noFill/>
              </a:ln>
              <a:solidFill>
                <a:srgbClr val="0327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AZIONI: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 un nuovo carrello e salva quello in corso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 il Carrello in corso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Riapri Carrello salvato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Cancella Carrello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6D7B8-5FCC-4BA4-95C5-4630CF4B4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35"/>
          <a:stretch/>
        </p:blipFill>
        <p:spPr>
          <a:xfrm>
            <a:off x="2478881" y="949576"/>
            <a:ext cx="9550543" cy="5486126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5EEB7D-68E8-4971-9BF7-93287C98F4E6}"/>
              </a:ext>
            </a:extLst>
          </p:cNvPr>
          <p:cNvCxnSpPr>
            <a:cxnSpLocks/>
          </p:cNvCxnSpPr>
          <p:nvPr/>
        </p:nvCxnSpPr>
        <p:spPr>
          <a:xfrm flipV="1">
            <a:off x="2237510" y="3015428"/>
            <a:ext cx="4589079" cy="11866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02F01B-C9D4-4A16-8C70-2933721ADBE9}"/>
              </a:ext>
            </a:extLst>
          </p:cNvPr>
          <p:cNvCxnSpPr>
            <a:cxnSpLocks/>
          </p:cNvCxnSpPr>
          <p:nvPr/>
        </p:nvCxnSpPr>
        <p:spPr>
          <a:xfrm>
            <a:off x="2237510" y="3936806"/>
            <a:ext cx="7639406" cy="17450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6BEA34-F029-4956-869D-3FCEAFD6600B}"/>
              </a:ext>
            </a:extLst>
          </p:cNvPr>
          <p:cNvCxnSpPr>
            <a:cxnSpLocks/>
          </p:cNvCxnSpPr>
          <p:nvPr/>
        </p:nvCxnSpPr>
        <p:spPr>
          <a:xfrm>
            <a:off x="2237510" y="4826775"/>
            <a:ext cx="7639406" cy="22041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C749D4-2550-4CAC-8268-1646FDFE915A}"/>
              </a:ext>
            </a:extLst>
          </p:cNvPr>
          <p:cNvCxnSpPr>
            <a:cxnSpLocks/>
          </p:cNvCxnSpPr>
          <p:nvPr/>
        </p:nvCxnSpPr>
        <p:spPr>
          <a:xfrm>
            <a:off x="2194398" y="5762657"/>
            <a:ext cx="8568997" cy="936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B608C09-C383-4A74-8189-57DB84B6F182}"/>
              </a:ext>
            </a:extLst>
          </p:cNvPr>
          <p:cNvSpPr/>
          <p:nvPr/>
        </p:nvSpPr>
        <p:spPr>
          <a:xfrm>
            <a:off x="2114986" y="3022408"/>
            <a:ext cx="265245" cy="272224"/>
          </a:xfrm>
          <a:prstGeom prst="ellipse">
            <a:avLst/>
          </a:prstGeom>
          <a:solidFill>
            <a:srgbClr val="0327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9B7C3C-8A85-4DD8-B84B-56EE665F4D9F}"/>
              </a:ext>
            </a:extLst>
          </p:cNvPr>
          <p:cNvSpPr/>
          <p:nvPr/>
        </p:nvSpPr>
        <p:spPr>
          <a:xfrm>
            <a:off x="2114986" y="3815819"/>
            <a:ext cx="265245" cy="272224"/>
          </a:xfrm>
          <a:prstGeom prst="ellipse">
            <a:avLst/>
          </a:prstGeom>
          <a:solidFill>
            <a:srgbClr val="00B0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8EF82-6CFF-4229-BEB0-B91A02DBDA43}"/>
              </a:ext>
            </a:extLst>
          </p:cNvPr>
          <p:cNvSpPr/>
          <p:nvPr/>
        </p:nvSpPr>
        <p:spPr>
          <a:xfrm>
            <a:off x="2114986" y="4694696"/>
            <a:ext cx="265245" cy="272224"/>
          </a:xfrm>
          <a:prstGeom prst="ellipse">
            <a:avLst/>
          </a:prstGeom>
          <a:solidFill>
            <a:srgbClr val="0327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1294E9-9B45-4B9E-AABF-4292840B6F99}"/>
              </a:ext>
            </a:extLst>
          </p:cNvPr>
          <p:cNvSpPr/>
          <p:nvPr/>
        </p:nvSpPr>
        <p:spPr>
          <a:xfrm>
            <a:off x="2114985" y="5637316"/>
            <a:ext cx="265245" cy="272224"/>
          </a:xfrm>
          <a:prstGeom prst="ellipse">
            <a:avLst/>
          </a:prstGeom>
          <a:solidFill>
            <a:srgbClr val="FE1A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E5A80F7B-25B0-43BE-87C3-901DF448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E0974-6F1B-4F5A-B34B-5F6EA17D911C}"/>
              </a:ext>
            </a:extLst>
          </p:cNvPr>
          <p:cNvSpPr txBox="1"/>
          <p:nvPr/>
        </p:nvSpPr>
        <p:spPr>
          <a:xfrm>
            <a:off x="162576" y="780671"/>
            <a:ext cx="23163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«Carrelli Salvati»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603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6522FA9-6175-4477-B13B-0433DBA3E52F}"/>
              </a:ext>
            </a:extLst>
          </p:cNvPr>
          <p:cNvSpPr txBox="1">
            <a:spLocks/>
          </p:cNvSpPr>
          <p:nvPr/>
        </p:nvSpPr>
        <p:spPr>
          <a:xfrm>
            <a:off x="2920712" y="135080"/>
            <a:ext cx="7602897" cy="63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Salvataggio CARRELLI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3DF72-8263-4FCD-8C49-E269D6875358}"/>
              </a:ext>
            </a:extLst>
          </p:cNvPr>
          <p:cNvSpPr txBox="1"/>
          <p:nvPr/>
        </p:nvSpPr>
        <p:spPr>
          <a:xfrm>
            <a:off x="162576" y="2288776"/>
            <a:ext cx="231630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" b="1" i="0" u="none" strike="noStrike" kern="1200" cap="none" spc="0" normalizeH="0" baseline="0" noProof="0" dirty="0">
              <a:ln>
                <a:noFill/>
              </a:ln>
              <a:solidFill>
                <a:srgbClr val="0327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AZIONI: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 un nuovo carrello e salva quello in corso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E’ possibile utilizzare questa funzione anche nella schermata di RIEPILOGO ORDINE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46AE2-0EE7-4BE6-B251-83719315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23" y="858623"/>
            <a:ext cx="8796446" cy="5864297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C1D8BC-50F9-40B4-B474-8A993F5C25DF}"/>
              </a:ext>
            </a:extLst>
          </p:cNvPr>
          <p:cNvCxnSpPr>
            <a:cxnSpLocks/>
          </p:cNvCxnSpPr>
          <p:nvPr/>
        </p:nvCxnSpPr>
        <p:spPr>
          <a:xfrm>
            <a:off x="2237510" y="3134090"/>
            <a:ext cx="3858490" cy="176597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C6F87DB-FEF2-4DF0-AA62-A68A7D4FBF23}"/>
              </a:ext>
            </a:extLst>
          </p:cNvPr>
          <p:cNvSpPr/>
          <p:nvPr/>
        </p:nvSpPr>
        <p:spPr>
          <a:xfrm>
            <a:off x="2114986" y="3022408"/>
            <a:ext cx="265245" cy="272224"/>
          </a:xfrm>
          <a:prstGeom prst="ellipse">
            <a:avLst/>
          </a:prstGeom>
          <a:solidFill>
            <a:srgbClr val="0327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ED2191B6-3A0A-46AD-BFC6-0E5899AF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A7BB1-CB2B-4BAF-B20B-8841EADEC39A}"/>
              </a:ext>
            </a:extLst>
          </p:cNvPr>
          <p:cNvSpPr txBox="1"/>
          <p:nvPr/>
        </p:nvSpPr>
        <p:spPr>
          <a:xfrm>
            <a:off x="162576" y="780671"/>
            <a:ext cx="23163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«Carrelli Salvati»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409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25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374BF99-6557-499A-A3A9-8B703ADB46CE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Ordine da file Excel – </a:t>
            </a:r>
            <a:r>
              <a:rPr lang="it-IT" sz="3200" b="1" i="1" dirty="0">
                <a:solidFill>
                  <a:srgbClr val="00B0F0"/>
                </a:solidFill>
              </a:rPr>
              <a:t>upload di un ordine da excel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7FDFD-DC4F-47AF-BC4F-84D00A2DC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9" b="23208"/>
          <a:stretch/>
        </p:blipFill>
        <p:spPr>
          <a:xfrm>
            <a:off x="2669832" y="1395663"/>
            <a:ext cx="9463442" cy="4345119"/>
          </a:xfrm>
          <a:prstGeom prst="rect">
            <a:avLst/>
          </a:prstGeom>
          <a:ln>
            <a:solidFill>
              <a:srgbClr val="03279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A19BA-E2D0-4F29-9C77-B430DFFC446F}"/>
              </a:ext>
            </a:extLst>
          </p:cNvPr>
          <p:cNvSpPr txBox="1"/>
          <p:nvPr/>
        </p:nvSpPr>
        <p:spPr>
          <a:xfrm>
            <a:off x="162576" y="948460"/>
            <a:ext cx="23163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327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Aggiungi al carrello da excel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327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" b="1" i="0" u="none" strike="noStrike" kern="1200" cap="none" spc="0" normalizeH="0" baseline="0" noProof="0" dirty="0">
              <a:ln>
                <a:noFill/>
              </a:ln>
              <a:solidFill>
                <a:srgbClr val="0327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FBE34A-631D-4E5D-ADCC-61719F99385D}"/>
              </a:ext>
            </a:extLst>
          </p:cNvPr>
          <p:cNvCxnSpPr>
            <a:cxnSpLocks/>
          </p:cNvCxnSpPr>
          <p:nvPr/>
        </p:nvCxnSpPr>
        <p:spPr>
          <a:xfrm flipV="1">
            <a:off x="2021305" y="2485447"/>
            <a:ext cx="2310063" cy="7390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6A3B29-CD38-4578-BD9C-302DAB0A367D}"/>
              </a:ext>
            </a:extLst>
          </p:cNvPr>
          <p:cNvSpPr/>
          <p:nvPr/>
        </p:nvSpPr>
        <p:spPr>
          <a:xfrm>
            <a:off x="162576" y="3282293"/>
            <a:ext cx="2230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Clicca su «Carrelli» e poi su «Aggiungi al carrello da excel» per aprire la funzionalità</a:t>
            </a:r>
            <a:endParaRPr lang="it-IT" dirty="0"/>
          </a:p>
        </p:txBody>
      </p: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AA7471FB-9F7C-4A93-ACF5-A9F2F7B7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73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374BF99-6557-499A-A3A9-8B703ADB46CE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Ordine da file Excel – </a:t>
            </a:r>
            <a:r>
              <a:rPr lang="it-IT" sz="3200" b="1" i="1" dirty="0">
                <a:solidFill>
                  <a:srgbClr val="00B0F0"/>
                </a:solidFill>
              </a:rPr>
              <a:t>upload di un ordine da excel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26FB6-6F49-44B5-A3E6-A51042A33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8" b="8270"/>
          <a:stretch/>
        </p:blipFill>
        <p:spPr>
          <a:xfrm>
            <a:off x="2598820" y="1150434"/>
            <a:ext cx="9149443" cy="5160989"/>
          </a:xfrm>
          <a:prstGeom prst="rect">
            <a:avLst/>
          </a:prstGeom>
          <a:ln>
            <a:solidFill>
              <a:srgbClr val="03279F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51EDF0-DFF0-4A1E-A233-EF94D9C4254F}"/>
              </a:ext>
            </a:extLst>
          </p:cNvPr>
          <p:cNvCxnSpPr>
            <a:cxnSpLocks/>
          </p:cNvCxnSpPr>
          <p:nvPr/>
        </p:nvCxnSpPr>
        <p:spPr>
          <a:xfrm>
            <a:off x="2598820" y="3286340"/>
            <a:ext cx="2543821" cy="66689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54F938C-9523-4F84-A568-92A92DAD67F8}"/>
              </a:ext>
            </a:extLst>
          </p:cNvPr>
          <p:cNvSpPr/>
          <p:nvPr/>
        </p:nvSpPr>
        <p:spPr>
          <a:xfrm>
            <a:off x="183202" y="2003508"/>
            <a:ext cx="2230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Scarica il file excel che contiene i dettagli dei prodotti disponibili il giorno in cui devi inserire l’ordine per il </a:t>
            </a:r>
            <a:r>
              <a:rPr lang="it-IT" b="1" dirty="0">
                <a:solidFill>
                  <a:srgbClr val="0070C0"/>
                </a:solidFill>
              </a:rPr>
              <a:t>Cliente/MIX Prodotto </a:t>
            </a:r>
            <a:r>
              <a:rPr lang="it-IT" b="1" dirty="0">
                <a:solidFill>
                  <a:srgbClr val="002060"/>
                </a:solidFill>
              </a:rPr>
              <a:t>Selezionato </a:t>
            </a:r>
            <a:endParaRPr lang="it-IT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2EB59F-099B-4033-8208-5C8D2AC20C36}"/>
              </a:ext>
            </a:extLst>
          </p:cNvPr>
          <p:cNvCxnSpPr>
            <a:cxnSpLocks/>
          </p:cNvCxnSpPr>
          <p:nvPr/>
        </p:nvCxnSpPr>
        <p:spPr>
          <a:xfrm flipV="1">
            <a:off x="2598819" y="1292535"/>
            <a:ext cx="6994361" cy="176570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B897BF49-B5F5-4D36-BD80-35A81870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60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374BF99-6557-499A-A3A9-8B703ADB46CE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Ordine da file Excel – </a:t>
            </a:r>
            <a:r>
              <a:rPr lang="it-IT" sz="3200" b="1" i="1" dirty="0">
                <a:solidFill>
                  <a:srgbClr val="00B0F0"/>
                </a:solidFill>
              </a:rPr>
              <a:t>upload di un ordine da excel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C875D-4E92-49B3-8564-278D9ECEA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62"/>
          <a:stretch/>
        </p:blipFill>
        <p:spPr>
          <a:xfrm>
            <a:off x="3144539" y="1133865"/>
            <a:ext cx="8606303" cy="5493079"/>
          </a:xfrm>
          <a:prstGeom prst="rect">
            <a:avLst/>
          </a:prstGeom>
          <a:ln>
            <a:solidFill>
              <a:srgbClr val="03279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00209-E67A-4F39-B1CA-F009BA5F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2" y="4013120"/>
            <a:ext cx="11894075" cy="880749"/>
          </a:xfrm>
          <a:prstGeom prst="rect">
            <a:avLst/>
          </a:prstGeom>
          <a:ln w="76200">
            <a:solidFill>
              <a:srgbClr val="03279F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EA5EA9-FB38-448A-ACE5-5263019F4C60}"/>
              </a:ext>
            </a:extLst>
          </p:cNvPr>
          <p:cNvCxnSpPr>
            <a:cxnSpLocks/>
          </p:cNvCxnSpPr>
          <p:nvPr/>
        </p:nvCxnSpPr>
        <p:spPr>
          <a:xfrm>
            <a:off x="2436167" y="3429000"/>
            <a:ext cx="805121" cy="106141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3116136-124A-4B3A-B9B9-C3860715FB12}"/>
              </a:ext>
            </a:extLst>
          </p:cNvPr>
          <p:cNvSpPr/>
          <p:nvPr/>
        </p:nvSpPr>
        <p:spPr>
          <a:xfrm>
            <a:off x="423111" y="1003974"/>
            <a:ext cx="22309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Compila la colonna F del file excel inerente la </a:t>
            </a:r>
            <a:r>
              <a:rPr lang="it-IT" b="1" dirty="0">
                <a:solidFill>
                  <a:srgbClr val="0070C0"/>
                </a:solidFill>
              </a:rPr>
              <a:t>quantità</a:t>
            </a:r>
            <a:r>
              <a:rPr lang="it-IT" b="1" dirty="0">
                <a:solidFill>
                  <a:srgbClr val="002060"/>
                </a:solidFill>
              </a:rPr>
              <a:t>, tenendo in considerazione la riga giusta del prodotto associata all’</a:t>
            </a:r>
            <a:r>
              <a:rPr lang="it-IT" b="1" dirty="0">
                <a:solidFill>
                  <a:srgbClr val="0070C0"/>
                </a:solidFill>
              </a:rPr>
              <a:t>Unità di Misura </a:t>
            </a:r>
            <a:r>
              <a:rPr lang="it-IT" b="1" dirty="0">
                <a:solidFill>
                  <a:srgbClr val="002060"/>
                </a:solidFill>
              </a:rPr>
              <a:t>che vuoi utilizzare:</a:t>
            </a:r>
            <a:br>
              <a:rPr lang="it-IT" b="1" dirty="0">
                <a:solidFill>
                  <a:srgbClr val="002060"/>
                </a:solidFill>
              </a:rPr>
            </a:br>
            <a:r>
              <a:rPr lang="it-IT" sz="1400" b="1" i="1" dirty="0">
                <a:solidFill>
                  <a:srgbClr val="002060"/>
                </a:solidFill>
              </a:rPr>
              <a:t>Pezzo, Cassa, Strato, Pallet</a:t>
            </a:r>
            <a:endParaRPr lang="it-IT" i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E2CAE5-1CAA-4699-9026-9D6AC151A584}"/>
              </a:ext>
            </a:extLst>
          </p:cNvPr>
          <p:cNvCxnSpPr>
            <a:cxnSpLocks/>
          </p:cNvCxnSpPr>
          <p:nvPr/>
        </p:nvCxnSpPr>
        <p:spPr>
          <a:xfrm>
            <a:off x="2585071" y="1249618"/>
            <a:ext cx="8765864" cy="297862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ED3CD3E-B4A8-4FFD-A4F2-E4AF3BEC21B2}"/>
              </a:ext>
            </a:extLst>
          </p:cNvPr>
          <p:cNvSpPr/>
          <p:nvPr/>
        </p:nvSpPr>
        <p:spPr>
          <a:xfrm>
            <a:off x="357797" y="5125689"/>
            <a:ext cx="2598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Consiglio: Salva il file excel con il GIORNO e il NOME del Cliente </a:t>
            </a:r>
            <a:endParaRPr lang="it-IT" sz="1400" dirty="0">
              <a:solidFill>
                <a:srgbClr val="0070C0"/>
              </a:solidFill>
            </a:endParaRPr>
          </a:p>
        </p:txBody>
      </p:sp>
      <p:pic>
        <p:nvPicPr>
          <p:cNvPr id="9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2FAFBAFC-51D0-445A-B821-30ACEFC2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30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374BF99-6557-499A-A3A9-8B703ADB46CE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Ordine da file Excel – </a:t>
            </a:r>
            <a:r>
              <a:rPr lang="it-IT" sz="3200" b="1" i="1" dirty="0">
                <a:solidFill>
                  <a:srgbClr val="00B0F0"/>
                </a:solidFill>
              </a:rPr>
              <a:t>upload di un ordine da excel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26FB6-6F49-44B5-A3E6-A51042A33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8" b="8270"/>
          <a:stretch/>
        </p:blipFill>
        <p:spPr>
          <a:xfrm>
            <a:off x="2598820" y="1150434"/>
            <a:ext cx="9149443" cy="51609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B5E800-FC83-4D1F-A9FB-F7810385E652}"/>
              </a:ext>
            </a:extLst>
          </p:cNvPr>
          <p:cNvCxnSpPr>
            <a:cxnSpLocks/>
          </p:cNvCxnSpPr>
          <p:nvPr/>
        </p:nvCxnSpPr>
        <p:spPr>
          <a:xfrm>
            <a:off x="2598820" y="3286340"/>
            <a:ext cx="2406317" cy="17187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96C7A93-0DE9-4858-9C3B-B244B8161BE8}"/>
              </a:ext>
            </a:extLst>
          </p:cNvPr>
          <p:cNvSpPr/>
          <p:nvPr/>
        </p:nvSpPr>
        <p:spPr>
          <a:xfrm>
            <a:off x="183202" y="2003508"/>
            <a:ext cx="2230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Alla fine carica il file excel sul sito web aprendo in maniera corretta il </a:t>
            </a:r>
            <a:r>
              <a:rPr lang="it-IT" b="1" dirty="0">
                <a:solidFill>
                  <a:srgbClr val="0070C0"/>
                </a:solidFill>
              </a:rPr>
              <a:t>Cliente/Delivery/MIX Prodotto</a:t>
            </a:r>
            <a:r>
              <a:rPr lang="it-IT" b="1" dirty="0">
                <a:solidFill>
                  <a:srgbClr val="002060"/>
                </a:solidFill>
              </a:rPr>
              <a:t> desiderato</a:t>
            </a:r>
            <a:endParaRPr lang="it-IT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ED06E3-462B-4A84-B3CE-338D46C1876F}"/>
              </a:ext>
            </a:extLst>
          </p:cNvPr>
          <p:cNvCxnSpPr>
            <a:cxnSpLocks/>
          </p:cNvCxnSpPr>
          <p:nvPr/>
        </p:nvCxnSpPr>
        <p:spPr>
          <a:xfrm flipV="1">
            <a:off x="2598819" y="1292535"/>
            <a:ext cx="6994361" cy="17657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65712-2E8C-4A24-979E-A6CB1CC4F352}"/>
              </a:ext>
            </a:extLst>
          </p:cNvPr>
          <p:cNvSpPr/>
          <p:nvPr/>
        </p:nvSpPr>
        <p:spPr>
          <a:xfrm>
            <a:off x="353580" y="4084669"/>
            <a:ext cx="291213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IMPORTANTE: </a:t>
            </a:r>
          </a:p>
          <a:p>
            <a:r>
              <a:rPr lang="it-IT" b="1" dirty="0">
                <a:solidFill>
                  <a:srgbClr val="002060"/>
                </a:solidFill>
              </a:rPr>
              <a:t>I QUANTITATIVI DEL FILE EXCEL VERRANNO AGGIUNTI ALL’ATTUALE CARRELLO</a:t>
            </a:r>
            <a:endParaRPr lang="it-IT" dirty="0"/>
          </a:p>
        </p:txBody>
      </p:sp>
      <p:pic>
        <p:nvPicPr>
          <p:cNvPr id="11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83F67194-41A6-4273-9B85-79FDBBFA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7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EEEA1E3-4C16-42D2-955E-18DB0C656C6D}"/>
              </a:ext>
            </a:extLst>
          </p:cNvPr>
          <p:cNvSpPr txBox="1">
            <a:spLocks/>
          </p:cNvSpPr>
          <p:nvPr/>
        </p:nvSpPr>
        <p:spPr>
          <a:xfrm>
            <a:off x="1156448" y="80682"/>
            <a:ext cx="10668840" cy="537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03279F"/>
                </a:solidFill>
              </a:rPr>
              <a:t>VIDEO Store Online – </a:t>
            </a:r>
            <a:r>
              <a:rPr lang="it-IT" sz="3200" b="1" dirty="0">
                <a:solidFill>
                  <a:srgbClr val="03279F"/>
                </a:solidFill>
              </a:rPr>
              <a:t>Log in</a:t>
            </a:r>
            <a:endParaRPr lang="en-US" sz="3200" b="1" dirty="0">
              <a:solidFill>
                <a:srgbClr val="03279F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 descr="Risultato immagini per logo video">
            <a:extLst>
              <a:ext uri="{FF2B5EF4-FFF2-40B4-BE49-F238E27FC236}">
                <a16:creationId xmlns:a16="http://schemas.microsoft.com/office/drawing/2014/main" id="{5439DABE-C6FC-4D64-B468-7DD5ADF1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80682"/>
            <a:ext cx="995083" cy="9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8C3FC-4F21-4CD9-B9D4-5C1E91EB8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2"/>
          <a:stretch/>
        </p:blipFill>
        <p:spPr>
          <a:xfrm>
            <a:off x="10703858" y="0"/>
            <a:ext cx="1488141" cy="6858000"/>
          </a:xfrm>
          <a:prstGeom prst="rect">
            <a:avLst/>
          </a:prstGeom>
        </p:spPr>
      </p:pic>
      <p:pic>
        <p:nvPicPr>
          <p:cNvPr id="8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43E666B8-778E-433A-912C-BD0EB1C0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EB58D8-832E-4F2A-BE53-4548A8760DFA}"/>
              </a:ext>
            </a:extLst>
          </p:cNvPr>
          <p:cNvSpPr txBox="1"/>
          <p:nvPr/>
        </p:nvSpPr>
        <p:spPr>
          <a:xfrm>
            <a:off x="10703858" y="661234"/>
            <a:ext cx="1488142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+mj-lt"/>
              </a:rPr>
              <a:t>GUARDA IL VIDEO</a:t>
            </a:r>
          </a:p>
          <a:p>
            <a:pPr algn="ctr"/>
            <a:r>
              <a:rPr lang="it-IT" sz="1100" b="1" dirty="0">
                <a:solidFill>
                  <a:srgbClr val="03279F"/>
                </a:solidFill>
                <a:latin typeface="+mj-lt"/>
              </a:rPr>
              <a:t>PREMI PLAY</a:t>
            </a:r>
            <a:endParaRPr lang="it-IT" sz="2400" b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b="1" dirty="0">
              <a:solidFill>
                <a:srgbClr val="03279F"/>
              </a:solidFill>
              <a:latin typeface="+mj-lt"/>
            </a:endParaRPr>
          </a:p>
          <a:p>
            <a:pPr algn="ctr"/>
            <a:r>
              <a:rPr lang="it-IT" b="1" i="1" dirty="0">
                <a:solidFill>
                  <a:srgbClr val="03279F"/>
                </a:solidFill>
                <a:latin typeface="+mj-lt"/>
              </a:rPr>
              <a:t>oppure</a:t>
            </a: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algn="ctr"/>
            <a:endParaRPr lang="it-IT" sz="1100" b="1" i="1" dirty="0">
              <a:solidFill>
                <a:srgbClr val="03279F"/>
              </a:solidFill>
              <a:latin typeface="+mj-lt"/>
            </a:endParaRPr>
          </a:p>
          <a:p>
            <a:pPr lvl="0" algn="ctr"/>
            <a:r>
              <a:rPr lang="it-IT" sz="2400" b="1" dirty="0">
                <a:solidFill>
                  <a:srgbClr val="002060"/>
                </a:solidFill>
                <a:latin typeface="Calibri Light" panose="020F0302020204030204"/>
              </a:rPr>
              <a:t>LEGGI  LA GUIDA </a:t>
            </a:r>
          </a:p>
          <a:p>
            <a:pPr lvl="0" algn="ctr"/>
            <a:r>
              <a:rPr lang="it-IT" sz="1200" b="1" dirty="0">
                <a:solidFill>
                  <a:srgbClr val="03279F"/>
                </a:solidFill>
                <a:latin typeface="Calibri Light" panose="020F0302020204030204"/>
              </a:rPr>
              <a:t>PER MAGGIORI INFORMAZIONI CLICCA QUI</a:t>
            </a: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b="1" i="1" dirty="0">
                <a:solidFill>
                  <a:srgbClr val="03279F"/>
                </a:solidFill>
                <a:latin typeface="Calibri Light" panose="020F0302020204030204"/>
              </a:rPr>
              <a:t>oppure</a:t>
            </a:r>
          </a:p>
          <a:p>
            <a:pPr lvl="0" algn="ctr"/>
            <a:endParaRPr lang="it-IT" sz="2800" b="1" i="1" dirty="0">
              <a:solidFill>
                <a:srgbClr val="03279F"/>
              </a:solidFill>
              <a:latin typeface="Calibri Light" panose="020F0302020204030204"/>
            </a:endParaRPr>
          </a:p>
          <a:p>
            <a:pPr lvl="0" algn="ctr"/>
            <a:r>
              <a:rPr lang="it-IT" sz="1200" b="1" i="1" dirty="0">
                <a:solidFill>
                  <a:srgbClr val="03279F"/>
                </a:solidFill>
                <a:latin typeface="Calibri Light" panose="020F0302020204030204"/>
              </a:rPr>
              <a:t>TORNA ALLA HOME</a:t>
            </a:r>
            <a:endParaRPr lang="it-IT" sz="2400" b="1" dirty="0">
              <a:solidFill>
                <a:srgbClr val="03279F"/>
              </a:solidFill>
              <a:latin typeface="Calibri Light" panose="020F0302020204030204"/>
            </a:endParaRPr>
          </a:p>
          <a:p>
            <a:pPr algn="ctr"/>
            <a:endParaRPr lang="it-IT" b="1" i="1" dirty="0">
              <a:solidFill>
                <a:srgbClr val="03279F"/>
              </a:solidFill>
              <a:latin typeface="+mj-lt"/>
            </a:endParaRPr>
          </a:p>
        </p:txBody>
      </p:sp>
      <p:pic>
        <p:nvPicPr>
          <p:cNvPr id="1028" name="Picture 4" descr="Risultato immagini per more info logo">
            <a:hlinkClick r:id="rId6" action="ppaction://hlinksldjump"/>
            <a:extLst>
              <a:ext uri="{FF2B5EF4-FFF2-40B4-BE49-F238E27FC236}">
                <a16:creationId xmlns:a16="http://schemas.microsoft.com/office/drawing/2014/main" id="{A40C6718-7908-46AE-B75E-B705EEAC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62" y="3791793"/>
            <a:ext cx="896748" cy="8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a-video-15 - Produzione fuochi d'artificio, spettacoli ...">
            <a:hlinkClick r:id="rId8"/>
            <a:extLst>
              <a:ext uri="{FF2B5EF4-FFF2-40B4-BE49-F238E27FC236}">
                <a16:creationId xmlns:a16="http://schemas.microsoft.com/office/drawing/2014/main" id="{36537610-F167-4F31-8F2F-36DBF6CE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02" y="1916766"/>
            <a:ext cx="26479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80B616-93F8-47B3-8713-A46D0AE98BEE}"/>
              </a:ext>
            </a:extLst>
          </p:cNvPr>
          <p:cNvSpPr/>
          <p:nvPr/>
        </p:nvSpPr>
        <p:spPr>
          <a:xfrm>
            <a:off x="3483389" y="4688541"/>
            <a:ext cx="4459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GUARDA IL VIDEO ONLINE o SCARICALO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PER AVERE UNA QUALITA’ VIDEO MAGGIORE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399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Fuori Sezione – </a:t>
            </a:r>
            <a:r>
              <a:rPr lang="it-IT" sz="3200" b="1" i="1" dirty="0">
                <a:solidFill>
                  <a:srgbClr val="00B0F0"/>
                </a:solidFill>
              </a:rPr>
              <a:t>assegnare un nostro cliente ad un collega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B21D-BFE5-4100-A757-922719CA7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9" b="3921"/>
          <a:stretch/>
        </p:blipFill>
        <p:spPr>
          <a:xfrm>
            <a:off x="1443318" y="842683"/>
            <a:ext cx="10022541" cy="50112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DDB29-EDE8-44DC-A37F-2F940147C024}"/>
              </a:ext>
            </a:extLst>
          </p:cNvPr>
          <p:cNvSpPr/>
          <p:nvPr/>
        </p:nvSpPr>
        <p:spPr>
          <a:xfrm>
            <a:off x="6866240" y="1856273"/>
            <a:ext cx="1937955" cy="34008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8295D-3507-410E-9C21-FE00F2086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2" b="4183"/>
          <a:stretch/>
        </p:blipFill>
        <p:spPr>
          <a:xfrm>
            <a:off x="1586753" y="922338"/>
            <a:ext cx="10058400" cy="499222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Fuori Sezione – </a:t>
            </a:r>
            <a:r>
              <a:rPr lang="it-IT" sz="3200" b="1" i="1" dirty="0">
                <a:solidFill>
                  <a:srgbClr val="00B0F0"/>
                </a:solidFill>
              </a:rPr>
              <a:t>assegnare un nostro cliente ad un collega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DDB29-EDE8-44DC-A37F-2F940147C024}"/>
              </a:ext>
            </a:extLst>
          </p:cNvPr>
          <p:cNvSpPr/>
          <p:nvPr/>
        </p:nvSpPr>
        <p:spPr>
          <a:xfrm>
            <a:off x="2742475" y="4823590"/>
            <a:ext cx="1937955" cy="34008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07BF5612-09E6-47D4-AED8-ECFC046C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Fuori Sezione – </a:t>
            </a:r>
            <a:r>
              <a:rPr lang="it-IT" sz="3200" b="1" i="1" dirty="0">
                <a:solidFill>
                  <a:srgbClr val="00B0F0"/>
                </a:solidFill>
              </a:rPr>
              <a:t>assegnare un nostro cliente ad un collega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C364C-6690-46C2-9606-87C81CF7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3" b="4574"/>
          <a:stretch/>
        </p:blipFill>
        <p:spPr>
          <a:xfrm>
            <a:off x="1515035" y="947681"/>
            <a:ext cx="10058400" cy="496263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DDB29-EDE8-44DC-A37F-2F940147C024}"/>
              </a:ext>
            </a:extLst>
          </p:cNvPr>
          <p:cNvSpPr/>
          <p:nvPr/>
        </p:nvSpPr>
        <p:spPr>
          <a:xfrm>
            <a:off x="5171909" y="2600344"/>
            <a:ext cx="2690137" cy="34008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8702C1A6-5C34-4AF5-B40A-6A5B1986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66FF06-D5B6-4A86-BFE8-DBD43A35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53" y="922338"/>
            <a:ext cx="9043500" cy="5579102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Fuori Sezione – </a:t>
            </a:r>
            <a:r>
              <a:rPr lang="it-IT" sz="3200" b="1" i="1" dirty="0">
                <a:solidFill>
                  <a:srgbClr val="00B0F0"/>
                </a:solidFill>
              </a:rPr>
              <a:t>assegnare un nostro cliente ad un collega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DDB29-EDE8-44DC-A37F-2F940147C024}"/>
              </a:ext>
            </a:extLst>
          </p:cNvPr>
          <p:cNvSpPr/>
          <p:nvPr/>
        </p:nvSpPr>
        <p:spPr>
          <a:xfrm>
            <a:off x="4947791" y="2456912"/>
            <a:ext cx="4644444" cy="115586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15829-FE3E-4A81-90F0-AE93125BDD8A}"/>
              </a:ext>
            </a:extLst>
          </p:cNvPr>
          <p:cNvSpPr/>
          <p:nvPr/>
        </p:nvSpPr>
        <p:spPr>
          <a:xfrm>
            <a:off x="4849179" y="5351929"/>
            <a:ext cx="1148209" cy="48409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EDC97A2C-2667-4AE6-A905-E61B49A5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71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34F4C-E324-4C33-A4C8-1D75ECDF1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6" b="4183"/>
          <a:stretch/>
        </p:blipFill>
        <p:spPr>
          <a:xfrm>
            <a:off x="2747780" y="1007802"/>
            <a:ext cx="8978049" cy="45154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6ED533-14C1-444A-9E6E-3357985F267D}"/>
              </a:ext>
            </a:extLst>
          </p:cNvPr>
          <p:cNvSpPr/>
          <p:nvPr/>
        </p:nvSpPr>
        <p:spPr>
          <a:xfrm>
            <a:off x="7843391" y="1929165"/>
            <a:ext cx="1148209" cy="3316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DAE5A9-0E3F-4902-92B1-E777E0D487A1}"/>
              </a:ext>
            </a:extLst>
          </p:cNvPr>
          <p:cNvSpPr/>
          <p:nvPr/>
        </p:nvSpPr>
        <p:spPr>
          <a:xfrm>
            <a:off x="289202" y="922338"/>
            <a:ext cx="22309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1:  per accedere alla versione OFFLINE e sincronizzare i dati bisogna passare dalla  versione ONLINE  cliccando su</a:t>
            </a:r>
          </a:p>
          <a:p>
            <a:endParaRPr lang="it-IT" b="1" i="1" dirty="0">
              <a:solidFill>
                <a:srgbClr val="002060"/>
              </a:solidFill>
            </a:endParaRPr>
          </a:p>
          <a:p>
            <a:r>
              <a:rPr lang="it-IT" sz="1400" b="1" i="1" dirty="0">
                <a:solidFill>
                  <a:srgbClr val="0070C0"/>
                </a:solidFill>
              </a:rPr>
              <a:t>Il tuo account &gt; B2B Offline</a:t>
            </a:r>
            <a:endParaRPr lang="it-IT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6ED533-14C1-444A-9E6E-3357985F267D}"/>
              </a:ext>
            </a:extLst>
          </p:cNvPr>
          <p:cNvSpPr/>
          <p:nvPr/>
        </p:nvSpPr>
        <p:spPr>
          <a:xfrm>
            <a:off x="7843391" y="1731942"/>
            <a:ext cx="1148209" cy="3316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BBEFE-83BB-4AE3-9125-40ADD5127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531" y="922338"/>
            <a:ext cx="9343415" cy="46814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BF32F0-807A-45EE-9006-473C75DB1D63}"/>
              </a:ext>
            </a:extLst>
          </p:cNvPr>
          <p:cNvSpPr/>
          <p:nvPr/>
        </p:nvSpPr>
        <p:spPr>
          <a:xfrm>
            <a:off x="2796988" y="2465293"/>
            <a:ext cx="9126064" cy="3138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8D5EB-96D4-43D2-960D-9A2ED6B74A00}"/>
              </a:ext>
            </a:extLst>
          </p:cNvPr>
          <p:cNvSpPr/>
          <p:nvPr/>
        </p:nvSpPr>
        <p:spPr>
          <a:xfrm flipV="1">
            <a:off x="8731624" y="1705045"/>
            <a:ext cx="3191428" cy="33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F6D4CE-5719-4D54-8569-CC0178D27765}"/>
              </a:ext>
            </a:extLst>
          </p:cNvPr>
          <p:cNvSpPr/>
          <p:nvPr/>
        </p:nvSpPr>
        <p:spPr>
          <a:xfrm flipV="1">
            <a:off x="6821781" y="1400247"/>
            <a:ext cx="3191428" cy="33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E5192-E675-454B-90F1-AFE411F8FF86}"/>
              </a:ext>
            </a:extLst>
          </p:cNvPr>
          <p:cNvSpPr/>
          <p:nvPr/>
        </p:nvSpPr>
        <p:spPr>
          <a:xfrm>
            <a:off x="280237" y="922338"/>
            <a:ext cx="2230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2: </a:t>
            </a:r>
            <a:r>
              <a:rPr lang="it-IT" b="1" dirty="0">
                <a:solidFill>
                  <a:srgbClr val="0070C0"/>
                </a:solidFill>
              </a:rPr>
              <a:t>Aggiornare</a:t>
            </a:r>
            <a:r>
              <a:rPr lang="it-IT" b="1" dirty="0">
                <a:solidFill>
                  <a:srgbClr val="002060"/>
                </a:solidFill>
              </a:rPr>
              <a:t> la lista dei clienti</a:t>
            </a:r>
            <a:endParaRPr lang="it-IT" sz="1400" i="1" dirty="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DDBDD3-E10E-42BE-A6C5-F2B81BA4BBB5}"/>
              </a:ext>
            </a:extLst>
          </p:cNvPr>
          <p:cNvSpPr/>
          <p:nvPr/>
        </p:nvSpPr>
        <p:spPr>
          <a:xfrm>
            <a:off x="9753233" y="1300243"/>
            <a:ext cx="1148209" cy="43169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asi sull'attenzione">
            <a:extLst>
              <a:ext uri="{FF2B5EF4-FFF2-40B4-BE49-F238E27FC236}">
                <a16:creationId xmlns:a16="http://schemas.microsoft.com/office/drawing/2014/main" id="{975EE61F-6234-46EB-91AB-5CF831001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0" y="2359844"/>
            <a:ext cx="1029549" cy="10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D38FAC-5A54-4C80-A0E1-435E54929397}"/>
              </a:ext>
            </a:extLst>
          </p:cNvPr>
          <p:cNvSpPr/>
          <p:nvPr/>
        </p:nvSpPr>
        <p:spPr>
          <a:xfrm>
            <a:off x="237395" y="3389393"/>
            <a:ext cx="23799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D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ATTENZIONE</a:t>
            </a:r>
            <a:r>
              <a:rPr lang="it-IT" sz="1400" b="1" dirty="0">
                <a:solidFill>
                  <a:srgbClr val="002060"/>
                </a:solidFill>
              </a:rPr>
              <a:t>, se si vuole aggiornare la lista clienti verranno cancellati eventuali carrelli OFFLINE non ancora inviati a B2B Store Online; in caso inviare i carrelli salvati prima di aggiornare (STEP 7)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8421DA-774D-4B0B-80A9-9D1BA1550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48" y="4964111"/>
            <a:ext cx="3496228" cy="17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6ED533-14C1-444A-9E6E-3357985F267D}"/>
              </a:ext>
            </a:extLst>
          </p:cNvPr>
          <p:cNvSpPr/>
          <p:nvPr/>
        </p:nvSpPr>
        <p:spPr>
          <a:xfrm>
            <a:off x="7843391" y="1731942"/>
            <a:ext cx="1148209" cy="33169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BBEFE-83BB-4AE3-9125-40ADD5127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531" y="922338"/>
            <a:ext cx="9343415" cy="46814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BF32F0-807A-45EE-9006-473C75DB1D63}"/>
              </a:ext>
            </a:extLst>
          </p:cNvPr>
          <p:cNvSpPr/>
          <p:nvPr/>
        </p:nvSpPr>
        <p:spPr>
          <a:xfrm>
            <a:off x="2796988" y="2465293"/>
            <a:ext cx="9126064" cy="3138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8D5EB-96D4-43D2-960D-9A2ED6B74A00}"/>
              </a:ext>
            </a:extLst>
          </p:cNvPr>
          <p:cNvSpPr/>
          <p:nvPr/>
        </p:nvSpPr>
        <p:spPr>
          <a:xfrm flipV="1">
            <a:off x="8731624" y="1705045"/>
            <a:ext cx="3191428" cy="33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F6D4CE-5719-4D54-8569-CC0178D27765}"/>
              </a:ext>
            </a:extLst>
          </p:cNvPr>
          <p:cNvSpPr/>
          <p:nvPr/>
        </p:nvSpPr>
        <p:spPr>
          <a:xfrm flipV="1">
            <a:off x="6821781" y="1400247"/>
            <a:ext cx="3191428" cy="331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E5192-E675-454B-90F1-AFE411F8FF86}"/>
              </a:ext>
            </a:extLst>
          </p:cNvPr>
          <p:cNvSpPr/>
          <p:nvPr/>
        </p:nvSpPr>
        <p:spPr>
          <a:xfrm>
            <a:off x="280237" y="922338"/>
            <a:ext cx="22309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3: Selezionare i </a:t>
            </a:r>
            <a:r>
              <a:rPr lang="it-IT" b="1" dirty="0">
                <a:solidFill>
                  <a:srgbClr val="0070C0"/>
                </a:solidFill>
              </a:rPr>
              <a:t>clienti</a:t>
            </a:r>
            <a:r>
              <a:rPr lang="it-IT" b="1" dirty="0">
                <a:solidFill>
                  <a:srgbClr val="002060"/>
                </a:solidFill>
              </a:rPr>
              <a:t> da sincronizzare (o «Seleziona tutto») e cliccare su </a:t>
            </a:r>
            <a:r>
              <a:rPr lang="it-IT" b="1" dirty="0">
                <a:solidFill>
                  <a:srgbClr val="0070C0"/>
                </a:solidFill>
              </a:rPr>
              <a:t>Sincronizza dati offline</a:t>
            </a:r>
            <a:endParaRPr lang="it-IT" sz="1400" i="1" dirty="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DDBDD3-E10E-42BE-A6C5-F2B81BA4BBB5}"/>
              </a:ext>
            </a:extLst>
          </p:cNvPr>
          <p:cNvSpPr/>
          <p:nvPr/>
        </p:nvSpPr>
        <p:spPr>
          <a:xfrm>
            <a:off x="9753233" y="1300243"/>
            <a:ext cx="1148209" cy="43169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0751E-BD51-4BD6-B47D-65FA3FE7E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530" y="922338"/>
            <a:ext cx="9353127" cy="46814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A04934-5228-4D5D-9B51-74BE132E5ECB}"/>
              </a:ext>
            </a:extLst>
          </p:cNvPr>
          <p:cNvSpPr/>
          <p:nvPr/>
        </p:nvSpPr>
        <p:spPr>
          <a:xfrm>
            <a:off x="10774842" y="1262116"/>
            <a:ext cx="1148209" cy="43169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DE5192-E675-454B-90F1-AFE411F8FF86}"/>
              </a:ext>
            </a:extLst>
          </p:cNvPr>
          <p:cNvSpPr/>
          <p:nvPr/>
        </p:nvSpPr>
        <p:spPr>
          <a:xfrm>
            <a:off x="280237" y="922338"/>
            <a:ext cx="22309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4: Selezionare un nuovo carrello di un </a:t>
            </a:r>
            <a:r>
              <a:rPr lang="it-IT" b="1" dirty="0">
                <a:solidFill>
                  <a:srgbClr val="0070C0"/>
                </a:solidFill>
              </a:rPr>
              <a:t>cliente specifico</a:t>
            </a:r>
            <a:r>
              <a:rPr lang="it-IT" b="1" dirty="0">
                <a:solidFill>
                  <a:srgbClr val="002060"/>
                </a:solidFill>
              </a:rPr>
              <a:t> sincronizzato e a seguire il </a:t>
            </a:r>
            <a:r>
              <a:rPr lang="it-IT" b="1" dirty="0">
                <a:solidFill>
                  <a:srgbClr val="0070C0"/>
                </a:solidFill>
              </a:rPr>
              <a:t>MIX PRODOTTI </a:t>
            </a:r>
            <a:r>
              <a:rPr lang="it-IT" b="1" dirty="0">
                <a:solidFill>
                  <a:srgbClr val="002060"/>
                </a:solidFill>
              </a:rPr>
              <a:t>che si desidera utilizzare</a:t>
            </a:r>
            <a:endParaRPr lang="it-IT" sz="1400" i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5C7DD-CB65-493B-BED1-5F1671787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391" y="1010988"/>
            <a:ext cx="9240960" cy="388534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60FFBE-00E7-4FAB-A4BC-8DEFD4444C51}"/>
              </a:ext>
            </a:extLst>
          </p:cNvPr>
          <p:cNvSpPr/>
          <p:nvPr/>
        </p:nvSpPr>
        <p:spPr>
          <a:xfrm>
            <a:off x="10622442" y="2302022"/>
            <a:ext cx="1094429" cy="126593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AC8779-22A6-4895-BE58-8D2ED946025C}"/>
              </a:ext>
            </a:extLst>
          </p:cNvPr>
          <p:cNvSpPr/>
          <p:nvPr/>
        </p:nvSpPr>
        <p:spPr>
          <a:xfrm>
            <a:off x="5709933" y="859583"/>
            <a:ext cx="1094429" cy="6016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EFC365-1D16-452B-A4F4-B7B104694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543" y="611871"/>
            <a:ext cx="11205026" cy="1325563"/>
          </a:xfrm>
        </p:spPr>
        <p:txBody>
          <a:bodyPr>
            <a:normAutofit/>
          </a:bodyPr>
          <a:lstStyle/>
          <a:p>
            <a:r>
              <a:rPr lang="it-IT" sz="3200" dirty="0">
                <a:highlight>
                  <a:srgbClr val="FFFF00"/>
                </a:highlight>
              </a:rPr>
              <a:t>Cliccare su </a:t>
            </a:r>
            <a:r>
              <a:rPr lang="it-IT" sz="3200" b="1" i="1" dirty="0">
                <a:highlight>
                  <a:srgbClr val="FFFF00"/>
                </a:highlight>
              </a:rPr>
              <a:t>Log in with your P&amp;G account </a:t>
            </a:r>
            <a:r>
              <a:rPr lang="it-IT" sz="3200" dirty="0">
                <a:highlight>
                  <a:srgbClr val="FFFF00"/>
                </a:highlight>
              </a:rPr>
              <a:t>ed inserire le credenziali personali di intranet</a:t>
            </a:r>
            <a:endParaRPr lang="en-US" sz="3200" dirty="0">
              <a:highlight>
                <a:srgbClr val="FFFF00"/>
              </a:highlight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FE04598-D12B-4948-BEDC-5B08AE80FB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2632" b="10175"/>
          <a:stretch/>
        </p:blipFill>
        <p:spPr>
          <a:xfrm>
            <a:off x="1785256" y="1807029"/>
            <a:ext cx="9242425" cy="40109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144297-22F8-463C-BE7B-902CC8956AC6}"/>
              </a:ext>
            </a:extLst>
          </p:cNvPr>
          <p:cNvSpPr/>
          <p:nvPr/>
        </p:nvSpPr>
        <p:spPr>
          <a:xfrm>
            <a:off x="4962394" y="3812495"/>
            <a:ext cx="2888148" cy="87819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366713" y="0"/>
            <a:ext cx="11825287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Log in</a:t>
            </a:r>
            <a:endParaRPr lang="en-US" b="1" dirty="0">
              <a:solidFill>
                <a:srgbClr val="03279F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C60D0D2A-BB54-407D-A524-6FF6FD56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399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424ADD-5CDA-41DA-AD0A-943B187E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845" y="868868"/>
            <a:ext cx="9804796" cy="4905765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27501" y="16574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DE5192-E675-454B-90F1-AFE411F8FF86}"/>
              </a:ext>
            </a:extLst>
          </p:cNvPr>
          <p:cNvSpPr/>
          <p:nvPr/>
        </p:nvSpPr>
        <p:spPr>
          <a:xfrm>
            <a:off x="280237" y="922338"/>
            <a:ext cx="2230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5: </a:t>
            </a:r>
            <a:r>
              <a:rPr lang="it-IT" b="1" dirty="0">
                <a:solidFill>
                  <a:srgbClr val="0070C0"/>
                </a:solidFill>
              </a:rPr>
              <a:t>Compilare</a:t>
            </a:r>
            <a:r>
              <a:rPr lang="it-IT" b="1" dirty="0">
                <a:solidFill>
                  <a:srgbClr val="002060"/>
                </a:solidFill>
              </a:rPr>
              <a:t> l’ordine e scegliere il </a:t>
            </a:r>
            <a:r>
              <a:rPr lang="it-IT" b="1" dirty="0">
                <a:solidFill>
                  <a:srgbClr val="0070C0"/>
                </a:solidFill>
              </a:rPr>
              <a:t>TAGLIO D’ORDINE CORRETTO</a:t>
            </a:r>
            <a:endParaRPr lang="it-IT" sz="1400" i="1" dirty="0">
              <a:solidFill>
                <a:srgbClr val="0070C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60FFBE-00E7-4FAB-A4BC-8DEFD4444C51}"/>
              </a:ext>
            </a:extLst>
          </p:cNvPr>
          <p:cNvSpPr/>
          <p:nvPr/>
        </p:nvSpPr>
        <p:spPr>
          <a:xfrm>
            <a:off x="10609790" y="1791207"/>
            <a:ext cx="1393851" cy="16473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7F0BCC-530C-49DA-98F6-1A42861CEEB7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1892390" y="1598100"/>
            <a:ext cx="1198375" cy="93523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AEFF23-35B4-41BD-BC73-7569A6B98132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638667" y="2104958"/>
            <a:ext cx="1900215" cy="11812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941EFA-D295-461B-92EC-FE17C24CCB60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1837568" y="3055546"/>
            <a:ext cx="1499403" cy="84333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19A0F7-0CEF-4958-A4EF-22D346164802}"/>
              </a:ext>
            </a:extLst>
          </p:cNvPr>
          <p:cNvCxnSpPr>
            <a:cxnSpLocks/>
          </p:cNvCxnSpPr>
          <p:nvPr/>
        </p:nvCxnSpPr>
        <p:spPr>
          <a:xfrm flipV="1">
            <a:off x="1002151" y="2766101"/>
            <a:ext cx="4437958" cy="19141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97B536-8016-4F13-A55C-F85BDC15CBEC}"/>
              </a:ext>
            </a:extLst>
          </p:cNvPr>
          <p:cNvCxnSpPr>
            <a:cxnSpLocks/>
          </p:cNvCxnSpPr>
          <p:nvPr/>
        </p:nvCxnSpPr>
        <p:spPr>
          <a:xfrm flipV="1">
            <a:off x="1630896" y="2756816"/>
            <a:ext cx="5061190" cy="266947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1A478B-C814-4A84-AE61-087CDEE8646F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4269941" y="2753745"/>
            <a:ext cx="3240459" cy="305959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44D13F-17D9-489D-9FEA-16E1A3DDA1F8}"/>
              </a:ext>
            </a:extLst>
          </p:cNvPr>
          <p:cNvCxnSpPr>
            <a:cxnSpLocks/>
          </p:cNvCxnSpPr>
          <p:nvPr/>
        </p:nvCxnSpPr>
        <p:spPr>
          <a:xfrm flipV="1">
            <a:off x="6361573" y="2797266"/>
            <a:ext cx="2370824" cy="305959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D5293F-C85E-467D-8DA6-3EB1563AFD3D}"/>
              </a:ext>
            </a:extLst>
          </p:cNvPr>
          <p:cNvCxnSpPr>
            <a:cxnSpLocks/>
          </p:cNvCxnSpPr>
          <p:nvPr/>
        </p:nvCxnSpPr>
        <p:spPr>
          <a:xfrm flipV="1">
            <a:off x="8892558" y="3055546"/>
            <a:ext cx="954809" cy="278080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5E6338-2A5A-475E-AD27-A76BF03D2E65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10144535" y="3477212"/>
            <a:ext cx="1025433" cy="23361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C486D-4950-49DF-9C02-5B782B2603B6}"/>
              </a:ext>
            </a:extLst>
          </p:cNvPr>
          <p:cNvSpPr/>
          <p:nvPr/>
        </p:nvSpPr>
        <p:spPr>
          <a:xfrm>
            <a:off x="60991" y="2379443"/>
            <a:ext cx="1831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CLIENTE SELEZIONATO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CF7212-F8A7-4BEB-89B4-DCD9A6EC7D73}"/>
              </a:ext>
            </a:extLst>
          </p:cNvPr>
          <p:cNvSpPr/>
          <p:nvPr/>
        </p:nvSpPr>
        <p:spPr>
          <a:xfrm>
            <a:off x="60991" y="3024629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BARRA DI RICERCA</a:t>
            </a:r>
          </a:p>
          <a:p>
            <a:r>
              <a:rPr lang="it-IT" sz="1400" b="1" i="1" dirty="0">
                <a:solidFill>
                  <a:srgbClr val="002060"/>
                </a:solidFill>
              </a:rPr>
              <a:t> e FILTRI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FBD1A6-F794-4B81-ABC8-0A51AAE5E00B}"/>
              </a:ext>
            </a:extLst>
          </p:cNvPr>
          <p:cNvSpPr/>
          <p:nvPr/>
        </p:nvSpPr>
        <p:spPr>
          <a:xfrm>
            <a:off x="60991" y="3744989"/>
            <a:ext cx="1776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DETTAGLI PRODOTTO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82104A-0736-4FA4-A60E-E942D55443D1}"/>
              </a:ext>
            </a:extLst>
          </p:cNvPr>
          <p:cNvSpPr/>
          <p:nvPr/>
        </p:nvSpPr>
        <p:spPr>
          <a:xfrm>
            <a:off x="60991" y="4536141"/>
            <a:ext cx="76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LISTINO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30808F-C4E7-421F-B2DE-E9C89C82A618}"/>
              </a:ext>
            </a:extLst>
          </p:cNvPr>
          <p:cNvSpPr/>
          <p:nvPr/>
        </p:nvSpPr>
        <p:spPr>
          <a:xfrm>
            <a:off x="60991" y="5327293"/>
            <a:ext cx="14493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SCONTI (IF + NPI)</a:t>
            </a:r>
            <a:endParaRPr lang="en-US" sz="1400" i="1" dirty="0">
              <a:solidFill>
                <a:srgbClr val="00206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E4B77B-3343-4C36-92CB-869DA7A22560}"/>
              </a:ext>
            </a:extLst>
          </p:cNvPr>
          <p:cNvSpPr/>
          <p:nvPr/>
        </p:nvSpPr>
        <p:spPr>
          <a:xfrm>
            <a:off x="3760250" y="5813339"/>
            <a:ext cx="1019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CAMPAIGN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F49B70-B9B1-4317-B46D-3F4BEECC3F89}"/>
              </a:ext>
            </a:extLst>
          </p:cNvPr>
          <p:cNvSpPr/>
          <p:nvPr/>
        </p:nvSpPr>
        <p:spPr>
          <a:xfrm>
            <a:off x="5795475" y="5813339"/>
            <a:ext cx="1811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rgbClr val="002060"/>
                </a:solidFill>
              </a:rPr>
              <a:t>UNITA’ DI VENDITA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8DE674-ABEE-4A8B-B797-D5A06E400873}"/>
              </a:ext>
            </a:extLst>
          </p:cNvPr>
          <p:cNvSpPr/>
          <p:nvPr/>
        </p:nvSpPr>
        <p:spPr>
          <a:xfrm>
            <a:off x="7652789" y="5813339"/>
            <a:ext cx="1645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i="1" dirty="0">
                <a:solidFill>
                  <a:srgbClr val="002060"/>
                </a:solidFill>
              </a:rPr>
              <a:t>QTA’ + </a:t>
            </a:r>
          </a:p>
          <a:p>
            <a:pPr algn="ctr"/>
            <a:r>
              <a:rPr lang="it-IT" sz="1400" b="1" i="1" dirty="0">
                <a:solidFill>
                  <a:srgbClr val="002060"/>
                </a:solidFill>
              </a:rPr>
              <a:t>Pulsante AGGIUNGI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EF5270F-FB08-444C-90F7-1BFFA168AF3C}"/>
              </a:ext>
            </a:extLst>
          </p:cNvPr>
          <p:cNvSpPr/>
          <p:nvPr/>
        </p:nvSpPr>
        <p:spPr>
          <a:xfrm>
            <a:off x="9679279" y="5813339"/>
            <a:ext cx="930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b="1" i="1" dirty="0">
                <a:solidFill>
                  <a:srgbClr val="002060"/>
                </a:solidFill>
              </a:rPr>
              <a:t>TAGLIO</a:t>
            </a:r>
          </a:p>
          <a:p>
            <a:pPr algn="ctr"/>
            <a:r>
              <a:rPr lang="it-IT" sz="1400" b="1" i="1" dirty="0">
                <a:solidFill>
                  <a:srgbClr val="002060"/>
                </a:solidFill>
              </a:rPr>
              <a:t>D’ORDINE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99BCBF4-477B-4C6B-8E98-E5E8C5ED569B}"/>
              </a:ext>
            </a:extLst>
          </p:cNvPr>
          <p:cNvSpPr/>
          <p:nvPr/>
        </p:nvSpPr>
        <p:spPr>
          <a:xfrm>
            <a:off x="1982036" y="6364872"/>
            <a:ext cx="7815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highlight>
                  <a:srgbClr val="FFFF00"/>
                </a:highlight>
              </a:rPr>
              <a:t>NOTA BENE:  Il carrello si salva automaticamente ad ogni passaggio che facciamo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C4B3A0A-5232-4A77-A20F-88624A85F3AE}"/>
              </a:ext>
            </a:extLst>
          </p:cNvPr>
          <p:cNvSpPr/>
          <p:nvPr/>
        </p:nvSpPr>
        <p:spPr>
          <a:xfrm>
            <a:off x="6155101" y="806541"/>
            <a:ext cx="1497688" cy="6016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9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2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DE5192-E675-454B-90F1-AFE411F8FF86}"/>
              </a:ext>
            </a:extLst>
          </p:cNvPr>
          <p:cNvSpPr/>
          <p:nvPr/>
        </p:nvSpPr>
        <p:spPr>
          <a:xfrm>
            <a:off x="280237" y="922338"/>
            <a:ext cx="22309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6: Aprire il riassunto del carrello con la </a:t>
            </a:r>
            <a:r>
              <a:rPr lang="it-IT" b="1" dirty="0">
                <a:solidFill>
                  <a:srgbClr val="0070C0"/>
                </a:solidFill>
              </a:rPr>
              <a:t>freccia verso l’alto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endParaRPr lang="it-IT" b="1" dirty="0">
              <a:solidFill>
                <a:srgbClr val="002060"/>
              </a:solidFill>
            </a:endParaRPr>
          </a:p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 e inserire </a:t>
            </a:r>
            <a:r>
              <a:rPr lang="it-IT" b="1" dirty="0">
                <a:solidFill>
                  <a:srgbClr val="0070C0"/>
                </a:solidFill>
              </a:rPr>
              <a:t>DATA DI CONSEGNA </a:t>
            </a:r>
            <a:r>
              <a:rPr lang="it-IT" b="1" dirty="0">
                <a:solidFill>
                  <a:srgbClr val="002060"/>
                </a:solidFill>
              </a:rPr>
              <a:t>richiesta e </a:t>
            </a:r>
            <a:r>
              <a:rPr lang="it-IT" b="1" dirty="0">
                <a:solidFill>
                  <a:srgbClr val="0070C0"/>
                </a:solidFill>
              </a:rPr>
              <a:t>NUMERO D’ORDINE </a:t>
            </a:r>
            <a:r>
              <a:rPr lang="it-IT" b="1" dirty="0">
                <a:solidFill>
                  <a:srgbClr val="002060"/>
                </a:solidFill>
              </a:rPr>
              <a:t>del cliente nel carrello</a:t>
            </a:r>
            <a:endParaRPr lang="it-IT" sz="1400" i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F4DB7-B18C-47CB-9E6B-D370C3396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170" y="922338"/>
            <a:ext cx="9398813" cy="470675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DF1698-2042-49CC-BB83-5C1556E903BD}"/>
              </a:ext>
            </a:extLst>
          </p:cNvPr>
          <p:cNvSpPr/>
          <p:nvPr/>
        </p:nvSpPr>
        <p:spPr>
          <a:xfrm>
            <a:off x="4016187" y="3646728"/>
            <a:ext cx="2483224" cy="58461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44B67-0DB4-4222-9E5D-C8F21E3F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7" y="2284092"/>
            <a:ext cx="2076817" cy="2726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DCEB83-8851-42CB-ADBB-9EC646CDEDC2}"/>
              </a:ext>
            </a:extLst>
          </p:cNvPr>
          <p:cNvSpPr/>
          <p:nvPr/>
        </p:nvSpPr>
        <p:spPr>
          <a:xfrm>
            <a:off x="1685365" y="2127209"/>
            <a:ext cx="448235" cy="57116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03A27-CCC4-4F97-AB07-173179CFFF71}"/>
              </a:ext>
            </a:extLst>
          </p:cNvPr>
          <p:cNvSpPr/>
          <p:nvPr/>
        </p:nvSpPr>
        <p:spPr>
          <a:xfrm>
            <a:off x="1982036" y="6364872"/>
            <a:ext cx="7815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highlight>
                  <a:srgbClr val="FFFF00"/>
                </a:highlight>
              </a:rPr>
              <a:t>NOTA BENE:  Il carrello si salva automaticamente ad ogni passaggio che facciamo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709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DEA3CF-7A30-406A-B3BD-A7A718D0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377" y="1029862"/>
            <a:ext cx="9360400" cy="46655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8456A872-3E6E-49E9-A437-921980B9A9CD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B2B Store OFFLINE– </a:t>
            </a:r>
            <a:r>
              <a:rPr lang="it-IT" sz="3200" b="1" i="1" dirty="0">
                <a:solidFill>
                  <a:srgbClr val="00B0F0"/>
                </a:solidFill>
              </a:rPr>
              <a:t>funzionalità  OFFLINE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5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9732C786-75A4-464D-8C98-9F4DBAF6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DE5192-E675-454B-90F1-AFE411F8FF86}"/>
              </a:ext>
            </a:extLst>
          </p:cNvPr>
          <p:cNvSpPr/>
          <p:nvPr/>
        </p:nvSpPr>
        <p:spPr>
          <a:xfrm>
            <a:off x="280237" y="922338"/>
            <a:ext cx="2230916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STEP 7: Vai su </a:t>
            </a:r>
            <a:r>
              <a:rPr lang="it-IT" b="1" dirty="0">
                <a:solidFill>
                  <a:srgbClr val="0070C0"/>
                </a:solidFill>
              </a:rPr>
              <a:t>Carrelli salvati </a:t>
            </a:r>
            <a:r>
              <a:rPr lang="it-IT" b="1" dirty="0">
                <a:solidFill>
                  <a:srgbClr val="002060"/>
                </a:solidFill>
              </a:rPr>
              <a:t>e se sei su internet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endParaRPr lang="it-IT" sz="1050" b="1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Puoi inviare i carrelli salvati a B2B Store Online cliccando il pulsante</a:t>
            </a:r>
          </a:p>
          <a:p>
            <a:endParaRPr lang="it-IT" sz="700" b="1" i="1" dirty="0">
              <a:solidFill>
                <a:srgbClr val="002060"/>
              </a:solidFill>
            </a:endParaRPr>
          </a:p>
          <a:p>
            <a:endParaRPr lang="it-IT" sz="1400" b="1" i="1" dirty="0">
              <a:solidFill>
                <a:srgbClr val="002060"/>
              </a:solidFill>
            </a:endParaRPr>
          </a:p>
          <a:p>
            <a:endParaRPr lang="it-IT" sz="1400" b="1" i="1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Troverai tutti gli ordini preparati su B2B Store OFFLINE dentro i </a:t>
            </a:r>
            <a:r>
              <a:rPr lang="it-IT" b="1" dirty="0">
                <a:solidFill>
                  <a:srgbClr val="0070C0"/>
                </a:solidFill>
              </a:rPr>
              <a:t>«carrelli salvati» di B2B Store ONLINE </a:t>
            </a:r>
            <a:r>
              <a:rPr lang="it-IT" b="1" dirty="0">
                <a:solidFill>
                  <a:srgbClr val="002060"/>
                </a:solidFill>
              </a:rPr>
              <a:t>pronti per essere spediti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DF1698-2042-49CC-BB83-5C1556E903BD}"/>
              </a:ext>
            </a:extLst>
          </p:cNvPr>
          <p:cNvSpPr/>
          <p:nvPr/>
        </p:nvSpPr>
        <p:spPr>
          <a:xfrm>
            <a:off x="7637928" y="870272"/>
            <a:ext cx="1506072" cy="58461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30C0B2-B1D2-4FA6-80D8-6D6BCE6B135D}"/>
              </a:ext>
            </a:extLst>
          </p:cNvPr>
          <p:cNvSpPr/>
          <p:nvPr/>
        </p:nvSpPr>
        <p:spPr>
          <a:xfrm>
            <a:off x="10525705" y="1344405"/>
            <a:ext cx="1506072" cy="44853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294CA-FC45-42EA-BC42-80ECB4051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10" y="3302706"/>
            <a:ext cx="2167128" cy="552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0519D-60F6-4066-AC22-B6BFE7932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9" y="1826746"/>
            <a:ext cx="1050232" cy="3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286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7FF8F26-EF0E-4681-B4F0-213BDB3CE41A}"/>
              </a:ext>
            </a:extLst>
          </p:cNvPr>
          <p:cNvSpPr txBox="1">
            <a:spLocks/>
          </p:cNvSpPr>
          <p:nvPr/>
        </p:nvSpPr>
        <p:spPr>
          <a:xfrm>
            <a:off x="0" y="13811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Scheda Contabile – </a:t>
            </a:r>
            <a:r>
              <a:rPr lang="it-IT" sz="3200" b="1" i="1" dirty="0">
                <a:solidFill>
                  <a:srgbClr val="00B0F0"/>
                </a:solidFill>
              </a:rPr>
              <a:t>Migrare la vecchia Scheda e caricare nuovi Proforma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293DE-5611-49A2-B4A9-BD5DD47E1B72}"/>
              </a:ext>
            </a:extLst>
          </p:cNvPr>
          <p:cNvSpPr/>
          <p:nvPr/>
        </p:nvSpPr>
        <p:spPr>
          <a:xfrm>
            <a:off x="2282914" y="2602334"/>
            <a:ext cx="7472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u="sng" dirty="0">
                <a:solidFill>
                  <a:srgbClr val="0327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SCHEDA CONTABILE GEN2020</a:t>
            </a:r>
            <a:endParaRPr lang="en-US" sz="4400" dirty="0">
              <a:solidFill>
                <a:srgbClr val="0327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410AD-0AD0-4E98-B3ED-49EBD3896D3A}"/>
              </a:ext>
            </a:extLst>
          </p:cNvPr>
          <p:cNvSpPr/>
          <p:nvPr/>
        </p:nvSpPr>
        <p:spPr>
          <a:xfrm>
            <a:off x="351453" y="1183767"/>
            <a:ext cx="11597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nuovo proforma ha cambiato layout per cui anche la scheda contabile è stata aggiornata per caricare il nuovo PDF.</a:t>
            </a:r>
          </a:p>
          <a:p>
            <a:endParaRPr lang="it-IT" b="1" dirty="0">
              <a:solidFill>
                <a:schemeClr val="accent1"/>
              </a:solidFill>
              <a:latin typeface="Calibri Light" panose="020F03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seguito il link per scaricare la nuova versione:</a:t>
            </a:r>
            <a:endParaRPr lang="en-US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B7551-E96E-4465-9664-3E3DE2F1180C}"/>
              </a:ext>
            </a:extLst>
          </p:cNvPr>
          <p:cNvSpPr/>
          <p:nvPr/>
        </p:nvSpPr>
        <p:spPr>
          <a:xfrm>
            <a:off x="468795" y="4134277"/>
            <a:ext cx="114802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NOTA BENE:</a:t>
            </a:r>
          </a:p>
          <a:p>
            <a:r>
              <a:rPr lang="it-IT" b="1" u="sng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e solo se </a:t>
            </a: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avete già popolato la scheda contabile per l’anno in corso 2020, ricordatevi di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migrare</a:t>
            </a: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dati della scheda contabile che avete già creato nella nuova versione così da non perdere i dati già salvati.</a:t>
            </a:r>
            <a:b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Questo procedimento è necessario anche se non usate la funzione carica proforma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lavorare tutti sull’ultima versione disponibile.</a:t>
            </a:r>
            <a:endParaRPr lang="en-US" b="1" dirty="0">
              <a:solidFill>
                <a:srgbClr val="03279F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6" descr="Immagine correlata">
            <a:extLst>
              <a:ext uri="{FF2B5EF4-FFF2-40B4-BE49-F238E27FC236}">
                <a16:creationId xmlns:a16="http://schemas.microsoft.com/office/drawing/2014/main" id="{AFA0A359-B420-4068-9A39-57616C7E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9292087" y="2858956"/>
            <a:ext cx="1346198" cy="14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C723DD3B-9580-4B83-9AC7-00035CCF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3206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002">
            <a:extLst>
              <a:ext uri="{FF2B5EF4-FFF2-40B4-BE49-F238E27FC236}">
                <a16:creationId xmlns:a16="http://schemas.microsoft.com/office/drawing/2014/main" id="{F0ECF026-A37F-44FD-88AE-74DFBE30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07" y="1377265"/>
            <a:ext cx="5415841" cy="26136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mage003">
            <a:extLst>
              <a:ext uri="{FF2B5EF4-FFF2-40B4-BE49-F238E27FC236}">
                <a16:creationId xmlns:a16="http://schemas.microsoft.com/office/drawing/2014/main" id="{88886E2E-19F5-4018-981C-73757F0F7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8" y="1377266"/>
            <a:ext cx="5520596" cy="26136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694B6F-8DA7-46EB-BE56-7E9E6B6AD9E9}"/>
              </a:ext>
            </a:extLst>
          </p:cNvPr>
          <p:cNvSpPr/>
          <p:nvPr/>
        </p:nvSpPr>
        <p:spPr>
          <a:xfrm>
            <a:off x="355399" y="4247452"/>
            <a:ext cx="113764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grande novità rispetto alla precedente versione è che sarà possibile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caricare più proforma contemporaneamente </a:t>
            </a: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selezionando i PDF salvati, evitando quindi di aprirli singolarmente per selezionare i dati, copiarli e quindi aggiungerli. </a:t>
            </a:r>
          </a:p>
          <a:p>
            <a:pPr algn="just"/>
            <a:endParaRPr lang="it-IT" b="1" dirty="0">
              <a:solidFill>
                <a:schemeClr val="accent1"/>
              </a:solidFill>
              <a:latin typeface="Calibri Light" panose="020F03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Questo grazie ad un programma all’interno del file che si autoinstallerà nella cartella in cui salverete il file della scheda contabile: ci sarà una quindi una nuova cartella «xpdf» che non deve essere toccata/cancellata. </a:t>
            </a:r>
          </a:p>
          <a:p>
            <a:pPr algn="just"/>
            <a:endParaRPr lang="it-IT" b="1" dirty="0">
              <a:solidFill>
                <a:schemeClr val="accent1"/>
              </a:solidFill>
              <a:latin typeface="Calibri Light" panose="020F03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it-IT" sz="2800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Per il resto non cambia nulla</a:t>
            </a:r>
            <a:endParaRPr lang="en-US" b="1" dirty="0">
              <a:solidFill>
                <a:srgbClr val="03279F"/>
              </a:solidFill>
              <a:latin typeface="Calibri Light" panose="020F03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1243D-D42F-4565-B2E9-3443BD4569DE}"/>
              </a:ext>
            </a:extLst>
          </p:cNvPr>
          <p:cNvSpPr/>
          <p:nvPr/>
        </p:nvSpPr>
        <p:spPr>
          <a:xfrm>
            <a:off x="6279516" y="935125"/>
            <a:ext cx="4322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Cartella xpdf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i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NON TOCCARE QUESTA CARTELLA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9B327E-9484-4452-9962-42102CA63B14}"/>
              </a:ext>
            </a:extLst>
          </p:cNvPr>
          <p:cNvSpPr/>
          <p:nvPr/>
        </p:nvSpPr>
        <p:spPr>
          <a:xfrm>
            <a:off x="355398" y="947590"/>
            <a:ext cx="449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Caricare più proforma contemporaneamente</a:t>
            </a:r>
            <a:endParaRPr lang="it-IT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C510352-F7A0-45D9-BF97-5099B9831D9F}"/>
              </a:ext>
            </a:extLst>
          </p:cNvPr>
          <p:cNvSpPr txBox="1">
            <a:spLocks/>
          </p:cNvSpPr>
          <p:nvPr/>
        </p:nvSpPr>
        <p:spPr>
          <a:xfrm>
            <a:off x="0" y="13811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Scheda Contabile – </a:t>
            </a:r>
            <a:r>
              <a:rPr lang="it-IT" sz="3200" b="1" i="1" dirty="0">
                <a:solidFill>
                  <a:srgbClr val="00B0F0"/>
                </a:solidFill>
              </a:rPr>
              <a:t>Migrare la vecchia Scheda e caricare nuovi Proforma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8" name="Picture 8" descr="Risultati immagini per back home page">
            <a:hlinkClick r:id="rId4" action="ppaction://hlinksldjump"/>
            <a:extLst>
              <a:ext uri="{FF2B5EF4-FFF2-40B4-BE49-F238E27FC236}">
                <a16:creationId xmlns:a16="http://schemas.microsoft.com/office/drawing/2014/main" id="{9B4FEF1A-1F00-48DE-B4E3-17B89B74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461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7FF8F26-EF0E-4681-B4F0-213BDB3CE41A}"/>
              </a:ext>
            </a:extLst>
          </p:cNvPr>
          <p:cNvSpPr txBox="1">
            <a:spLocks/>
          </p:cNvSpPr>
          <p:nvPr/>
        </p:nvSpPr>
        <p:spPr>
          <a:xfrm>
            <a:off x="-55001" y="0"/>
            <a:ext cx="12247002" cy="92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03279F"/>
                </a:solidFill>
              </a:rPr>
              <a:t>Supporto – </a:t>
            </a:r>
            <a:r>
              <a:rPr lang="it-IT" sz="3200" b="1" i="1" dirty="0">
                <a:solidFill>
                  <a:srgbClr val="00B0F0"/>
                </a:solidFill>
              </a:rPr>
              <a:t>Chi contattare in caso di bisogno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5161DD-D3CB-4351-A04E-5A4FC330E6A8}"/>
              </a:ext>
            </a:extLst>
          </p:cNvPr>
          <p:cNvSpPr/>
          <p:nvPr/>
        </p:nvSpPr>
        <p:spPr>
          <a:xfrm>
            <a:off x="2763487" y="1709032"/>
            <a:ext cx="8514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https://ssms001-zw1.na.pg.com/sos/ipad_form_sos.aspx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FB59C-99CF-4DDD-9A31-E0E8B6E0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30" y="2327574"/>
            <a:ext cx="5053164" cy="3493034"/>
          </a:xfrm>
          <a:prstGeom prst="rect">
            <a:avLst/>
          </a:prstGeom>
          <a:ln>
            <a:solidFill>
              <a:srgbClr val="03279F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ECC8BF-0EB2-4A7A-B233-42A4A38CB709}"/>
              </a:ext>
            </a:extLst>
          </p:cNvPr>
          <p:cNvSpPr/>
          <p:nvPr/>
        </p:nvSpPr>
        <p:spPr>
          <a:xfrm>
            <a:off x="421858" y="746263"/>
            <a:ext cx="11648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qualsiasi problema utilizzare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 SLS TOOL</a:t>
            </a:r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anche per segnalazioni di natura tecnica: </a:t>
            </a:r>
          </a:p>
          <a:p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questo caso salvando ed inviando la </a:t>
            </a:r>
            <a:r>
              <a:rPr lang="it-IT" b="1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richiesta una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 arriverà </a:t>
            </a:r>
            <a:r>
              <a:rPr lang="it-IT" b="1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direttamente all’IT </a:t>
            </a:r>
            <a:r>
              <a:rPr lang="it-IT" b="1" dirty="0">
                <a:solidFill>
                  <a:srgbClr val="03279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Kiosk di Roma, identificato come primo livello di supporto tecnico, che vi ricontatterà per darvi assistenza.</a:t>
            </a:r>
            <a:endParaRPr lang="en-US" b="1" dirty="0">
              <a:solidFill>
                <a:srgbClr val="03279F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5BC32-FAD4-4510-B59B-7917A994F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22193"/>
            <a:ext cx="5886883" cy="3183541"/>
          </a:xfrm>
          <a:prstGeom prst="rect">
            <a:avLst/>
          </a:prstGeom>
          <a:ln>
            <a:solidFill>
              <a:srgbClr val="03279F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07982B-8478-42B9-94FA-BFFB44C983F0}"/>
              </a:ext>
            </a:extLst>
          </p:cNvPr>
          <p:cNvSpPr/>
          <p:nvPr/>
        </p:nvSpPr>
        <p:spPr>
          <a:xfrm>
            <a:off x="421858" y="1764915"/>
            <a:ext cx="1557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link invariato:</a:t>
            </a:r>
            <a:endParaRPr lang="en-US" dirty="0"/>
          </a:p>
        </p:txBody>
      </p:sp>
      <p:pic>
        <p:nvPicPr>
          <p:cNvPr id="9" name="Picture 6" descr="Immagine correlata">
            <a:extLst>
              <a:ext uri="{FF2B5EF4-FFF2-40B4-BE49-F238E27FC236}">
                <a16:creationId xmlns:a16="http://schemas.microsoft.com/office/drawing/2014/main" id="{2C6D6F79-0C16-4082-81E1-0465495D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10544110" y="1925223"/>
            <a:ext cx="1346198" cy="14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isultati immagini per back home page">
            <a:hlinkClick r:id="rId6" action="ppaction://hlinksldjump"/>
            <a:extLst>
              <a:ext uri="{FF2B5EF4-FFF2-40B4-BE49-F238E27FC236}">
                <a16:creationId xmlns:a16="http://schemas.microsoft.com/office/drawing/2014/main" id="{30205A00-8514-4306-8C08-37C0C7A6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980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EF7619BB-57FB-40F6-AFD6-C8DE2917E80E}"/>
              </a:ext>
            </a:extLst>
          </p:cNvPr>
          <p:cNvSpPr txBox="1">
            <a:spLocks/>
          </p:cNvSpPr>
          <p:nvPr/>
        </p:nvSpPr>
        <p:spPr>
          <a:xfrm>
            <a:off x="570411" y="105190"/>
            <a:ext cx="3123765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D4B9D"/>
                </a:solidFill>
              </a:rPr>
              <a:t>ARGOMENTI GUIDA</a:t>
            </a:r>
            <a:endParaRPr lang="en-US" b="1" dirty="0">
              <a:solidFill>
                <a:srgbClr val="1D4B9D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Immagine correlata">
            <a:extLst>
              <a:ext uri="{FF2B5EF4-FFF2-40B4-BE49-F238E27FC236}">
                <a16:creationId xmlns:a16="http://schemas.microsoft.com/office/drawing/2014/main" id="{E9250290-B5CF-4AF2-A993-39735400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1307">
            <a:off x="3464765" y="74934"/>
            <a:ext cx="772305" cy="8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4C05F-0547-4236-AE3B-C5F09D0C2E45}"/>
              </a:ext>
            </a:extLst>
          </p:cNvPr>
          <p:cNvSpPr txBox="1"/>
          <p:nvPr/>
        </p:nvSpPr>
        <p:spPr>
          <a:xfrm>
            <a:off x="4263253" y="105190"/>
            <a:ext cx="454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u="sng" dirty="0">
                <a:solidFill>
                  <a:srgbClr val="1D4B9D"/>
                </a:solidFill>
              </a:rPr>
              <a:t>Clicca sul link per raggiungere </a:t>
            </a:r>
          </a:p>
          <a:p>
            <a:r>
              <a:rPr lang="it-IT" sz="1400" i="1" u="sng" dirty="0">
                <a:solidFill>
                  <a:srgbClr val="1D4B9D"/>
                </a:solidFill>
              </a:rPr>
              <a:t>la sezione dedicata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CAE6B8-0572-45A2-ADFB-3EBEC819E6FA}"/>
              </a:ext>
            </a:extLst>
          </p:cNvPr>
          <p:cNvGraphicFramePr>
            <a:graphicFrameLocks noGrp="1"/>
          </p:cNvGraphicFramePr>
          <p:nvPr/>
        </p:nvGraphicFramePr>
        <p:xfrm>
          <a:off x="570411" y="783771"/>
          <a:ext cx="11492713" cy="5414738"/>
        </p:xfrm>
        <a:graphic>
          <a:graphicData uri="http://schemas.openxmlformats.org/drawingml/2006/table">
            <a:tbl>
              <a:tblPr/>
              <a:tblGrid>
                <a:gridCol w="3176748">
                  <a:extLst>
                    <a:ext uri="{9D8B030D-6E8A-4147-A177-3AD203B41FA5}">
                      <a16:colId xmlns:a16="http://schemas.microsoft.com/office/drawing/2014/main" val="3279977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36345870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4192545132"/>
                    </a:ext>
                  </a:extLst>
                </a:gridCol>
                <a:gridCol w="183981">
                  <a:extLst>
                    <a:ext uri="{9D8B030D-6E8A-4147-A177-3AD203B41FA5}">
                      <a16:colId xmlns:a16="http://schemas.microsoft.com/office/drawing/2014/main" val="2707911301"/>
                    </a:ext>
                  </a:extLst>
                </a:gridCol>
                <a:gridCol w="3176748">
                  <a:extLst>
                    <a:ext uri="{9D8B030D-6E8A-4147-A177-3AD203B41FA5}">
                      <a16:colId xmlns:a16="http://schemas.microsoft.com/office/drawing/2014/main" val="1539045948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513126986"/>
                    </a:ext>
                  </a:extLst>
                </a:gridCol>
                <a:gridCol w="1238809">
                  <a:extLst>
                    <a:ext uri="{9D8B030D-6E8A-4147-A177-3AD203B41FA5}">
                      <a16:colId xmlns:a16="http://schemas.microsoft.com/office/drawing/2014/main" val="3756993196"/>
                    </a:ext>
                  </a:extLst>
                </a:gridCol>
              </a:tblGrid>
              <a:tr h="31962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VIDEO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SLIDE</a:t>
                      </a:r>
                    </a:p>
                  </a:txBody>
                  <a:tcPr marL="7330" marR="7330" marT="73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44814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 Cosa è Store Online e LINK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 Ricerca Multipla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4809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 Effettuare il LOG IN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9. Scaricare Catalogo Prodotti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excel del cliente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21963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 Digitare un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 Salvare Carrello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ed preparare un nuovo Ordine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20808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 Storico Ordini e Proforma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11. Uploadare </a:t>
                      </a:r>
                      <a:r>
                        <a:rPr lang="it-IT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 ordine da Excel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21665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5. Dettaglio Sconti e Campaign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 Fuori Sezione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35910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 Prodotti Preferiti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13. B2B Store OFFLINE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12875"/>
                  </a:ext>
                </a:extLst>
              </a:tr>
              <a:tr h="72787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 Liste Salvate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14. Migrare alla nuova Scheda Contabile + SOS Tool</a:t>
                      </a:r>
                    </a:p>
                  </a:txBody>
                  <a:tcPr marL="87965" marR="7330" marT="7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65" marR="7330" marT="733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07611"/>
                  </a:ext>
                </a:extLst>
              </a:tr>
            </a:tbl>
          </a:graphicData>
        </a:graphic>
      </p:graphicFrame>
      <p:pic>
        <p:nvPicPr>
          <p:cNvPr id="21" name="Picture 2" descr="Risultato immagini per logo video">
            <a:hlinkClick r:id="rId3" action="ppaction://hlinksldjump"/>
            <a:extLst>
              <a:ext uri="{FF2B5EF4-FFF2-40B4-BE49-F238E27FC236}">
                <a16:creationId xmlns:a16="http://schemas.microsoft.com/office/drawing/2014/main" id="{8D7E542B-7B32-4C10-A1A8-902784F1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1841759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isultato immagini per logo video">
            <a:hlinkClick r:id="rId5" action="ppaction://hlinksldjump"/>
            <a:extLst>
              <a:ext uri="{FF2B5EF4-FFF2-40B4-BE49-F238E27FC236}">
                <a16:creationId xmlns:a16="http://schemas.microsoft.com/office/drawing/2014/main" id="{E11A4778-D5A8-4574-93BD-F0B54A03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2568145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isultato immagini per logo video">
            <a:hlinkClick r:id="rId6" action="ppaction://hlinksldjump"/>
            <a:extLst>
              <a:ext uri="{FF2B5EF4-FFF2-40B4-BE49-F238E27FC236}">
                <a16:creationId xmlns:a16="http://schemas.microsoft.com/office/drawing/2014/main" id="{F9D014DF-59D4-40C3-A9FA-7CD76322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1" y="329453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isultato immagini per logo video">
            <a:hlinkClick r:id="rId7" action="ppaction://hlinksldjump"/>
            <a:extLst>
              <a:ext uri="{FF2B5EF4-FFF2-40B4-BE49-F238E27FC236}">
                <a16:creationId xmlns:a16="http://schemas.microsoft.com/office/drawing/2014/main" id="{3DAA891C-663D-49E2-A578-8ED2E084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1124581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isultato immagini per logo video">
            <a:hlinkClick r:id="rId8" action="ppaction://hlinksldjump"/>
            <a:extLst>
              <a:ext uri="{FF2B5EF4-FFF2-40B4-BE49-F238E27FC236}">
                <a16:creationId xmlns:a16="http://schemas.microsoft.com/office/drawing/2014/main" id="{9DE56ED1-9C44-4EA5-9F16-5E49F7F9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8" y="2577353"/>
            <a:ext cx="708213" cy="7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Risultato immagini per more info logo">
            <a:hlinkClick r:id="rId9" action="ppaction://hlinksldjump"/>
            <a:extLst>
              <a:ext uri="{FF2B5EF4-FFF2-40B4-BE49-F238E27FC236}">
                <a16:creationId xmlns:a16="http://schemas.microsoft.com/office/drawing/2014/main" id="{4A34A937-9E7F-4576-BDEA-9E33A8C1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06606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o immagini per more info logo">
            <a:hlinkClick r:id="rId11" action="ppaction://hlinksldjump"/>
            <a:extLst>
              <a:ext uri="{FF2B5EF4-FFF2-40B4-BE49-F238E27FC236}">
                <a16:creationId xmlns:a16="http://schemas.microsoft.com/office/drawing/2014/main" id="{79FA7588-2F30-4D02-B78E-DE67F39B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179459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isultato immagini per more info logo">
            <a:hlinkClick r:id="rId12" action="ppaction://hlinksldjump"/>
            <a:extLst>
              <a:ext uri="{FF2B5EF4-FFF2-40B4-BE49-F238E27FC236}">
                <a16:creationId xmlns:a16="http://schemas.microsoft.com/office/drawing/2014/main" id="{60E2A43D-79D0-4227-99DA-FD3B9D5C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2523120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o immagini per more info logo">
            <a:hlinkClick r:id="rId13" action="ppaction://hlinksldjump"/>
            <a:extLst>
              <a:ext uri="{FF2B5EF4-FFF2-40B4-BE49-F238E27FC236}">
                <a16:creationId xmlns:a16="http://schemas.microsoft.com/office/drawing/2014/main" id="{FCAE311C-D4CD-4C66-A0F8-D676197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251647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isultato immagini per more info logo">
            <a:hlinkClick r:id="rId14" action="ppaction://hlinksldjump"/>
            <a:extLst>
              <a:ext uri="{FF2B5EF4-FFF2-40B4-BE49-F238E27FC236}">
                <a16:creationId xmlns:a16="http://schemas.microsoft.com/office/drawing/2014/main" id="{EF738A6D-BD4A-4C95-A032-AC3EF47A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398017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isultato immagini per more info logo">
            <a:hlinkClick r:id="rId15" action="ppaction://hlinksldjump"/>
            <a:extLst>
              <a:ext uri="{FF2B5EF4-FFF2-40B4-BE49-F238E27FC236}">
                <a16:creationId xmlns:a16="http://schemas.microsoft.com/office/drawing/2014/main" id="{BE3AEA3A-D6E6-4306-BA8C-FF040DC2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543484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isultato immagini per more info logo">
            <a:hlinkClick r:id="rId16" action="ppaction://hlinksldjump"/>
            <a:extLst>
              <a:ext uri="{FF2B5EF4-FFF2-40B4-BE49-F238E27FC236}">
                <a16:creationId xmlns:a16="http://schemas.microsoft.com/office/drawing/2014/main" id="{DE9CC5ED-193D-4D50-9597-83623906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064014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isultato immagini per more info logo">
            <a:hlinkClick r:id="rId17" action="ppaction://hlinksldjump"/>
            <a:extLst>
              <a:ext uri="{FF2B5EF4-FFF2-40B4-BE49-F238E27FC236}">
                <a16:creationId xmlns:a16="http://schemas.microsoft.com/office/drawing/2014/main" id="{BADF6A76-F22E-4E8F-91EA-AEFB32B0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1792541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Risultato immagini per more info logo">
            <a:hlinkClick r:id="rId18" action="ppaction://hlinksldjump"/>
            <a:extLst>
              <a:ext uri="{FF2B5EF4-FFF2-40B4-BE49-F238E27FC236}">
                <a16:creationId xmlns:a16="http://schemas.microsoft.com/office/drawing/2014/main" id="{6CC695BA-A8D9-4385-820E-2885791A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2521068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isultato immagini per more info logo">
            <a:hlinkClick r:id="rId19" action="ppaction://hlinksldjump"/>
            <a:extLst>
              <a:ext uri="{FF2B5EF4-FFF2-40B4-BE49-F238E27FC236}">
                <a16:creationId xmlns:a16="http://schemas.microsoft.com/office/drawing/2014/main" id="{1B78871E-F9D1-4D9F-B238-49E114A2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249595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isultato immagini per more info logo">
            <a:hlinkClick r:id="rId20" action="ppaction://hlinksldjump"/>
            <a:extLst>
              <a:ext uri="{FF2B5EF4-FFF2-40B4-BE49-F238E27FC236}">
                <a16:creationId xmlns:a16="http://schemas.microsoft.com/office/drawing/2014/main" id="{9B6852AF-8766-41CC-81DD-E7660A41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3978122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Risultato immagini per more info logo">
            <a:hlinkClick r:id="rId21" action="ppaction://hlinksldjump"/>
            <a:extLst>
              <a:ext uri="{FF2B5EF4-FFF2-40B4-BE49-F238E27FC236}">
                <a16:creationId xmlns:a16="http://schemas.microsoft.com/office/drawing/2014/main" id="{31CFC143-15AC-4F44-90EB-1C6793AC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4706649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Risultato immagini per more info logo">
            <a:hlinkClick r:id="rId22" action="ppaction://hlinksldjump"/>
            <a:extLst>
              <a:ext uri="{FF2B5EF4-FFF2-40B4-BE49-F238E27FC236}">
                <a16:creationId xmlns:a16="http://schemas.microsoft.com/office/drawing/2014/main" id="{9BCA5C44-8134-4273-82B1-5533B020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435176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isultato immagini per more info logo">
            <a:hlinkClick r:id="rId23" action="ppaction://hlinksldjump"/>
            <a:extLst>
              <a:ext uri="{FF2B5EF4-FFF2-40B4-BE49-F238E27FC236}">
                <a16:creationId xmlns:a16="http://schemas.microsoft.com/office/drawing/2014/main" id="{E5C55861-AF84-484E-9F28-6559EDBD6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410" y="4719123"/>
            <a:ext cx="788895" cy="78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A69785-E738-41E9-AF3A-C4833EBCD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35" y="1242237"/>
            <a:ext cx="8046357" cy="536423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66713" y="0"/>
            <a:ext cx="11825287" cy="92233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3279F"/>
                </a:solidFill>
              </a:rPr>
              <a:t>Store Online – Selezione Cliente e Mix Prodotti</a:t>
            </a:r>
            <a:endParaRPr lang="en-US" b="1" dirty="0">
              <a:solidFill>
                <a:srgbClr val="03279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890" y="1175624"/>
            <a:ext cx="33099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Inserire: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>
                <a:solidFill>
                  <a:srgbClr val="002060"/>
                </a:solidFill>
              </a:rPr>
              <a:t>CLIENTE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>
                <a:solidFill>
                  <a:srgbClr val="002060"/>
                </a:solidFill>
              </a:rPr>
              <a:t>PUNTO DI CONSEGNA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b="1" dirty="0">
                <a:solidFill>
                  <a:srgbClr val="002060"/>
                </a:solidFill>
              </a:rPr>
              <a:t>ALL PRODUCTS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580170" y="1175624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297659" y="1175624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015147" y="1175624"/>
            <a:ext cx="518474" cy="4430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1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BE1CA286-47E7-4ECE-921F-3C68CFDC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portante Illustrazioni, Vettoriali E Clipart Stock – (60,431 ...">
            <a:extLst>
              <a:ext uri="{FF2B5EF4-FFF2-40B4-BE49-F238E27FC236}">
                <a16:creationId xmlns:a16="http://schemas.microsoft.com/office/drawing/2014/main" id="{01021BBE-6DC2-4B8A-B541-8DC8E56E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2745284"/>
            <a:ext cx="3253449" cy="20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1522DE-BF8D-4C76-A395-4B4C6643D4E6}"/>
              </a:ext>
            </a:extLst>
          </p:cNvPr>
          <p:cNvSpPr/>
          <p:nvPr/>
        </p:nvSpPr>
        <p:spPr>
          <a:xfrm>
            <a:off x="379740" y="4630625"/>
            <a:ext cx="3035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4A"/>
                </a:solidFill>
              </a:rPr>
              <a:t>EFFETTUARE QUESTI TRE PASSAGGI OGNI VOLTA CHE SI VUOLE CAMBIARE CLIENTE</a:t>
            </a:r>
            <a:endParaRPr lang="en-US" dirty="0">
              <a:solidFill>
                <a:srgbClr val="FF0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5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CB47-3704-45BE-AD5A-431086F1F2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352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highlight>
                  <a:srgbClr val="FFFF00"/>
                </a:highlight>
              </a:rPr>
              <a:t>Selezionare </a:t>
            </a:r>
            <a:r>
              <a:rPr lang="it-IT" sz="3600" b="1" dirty="0">
                <a:highlight>
                  <a:srgbClr val="FFFF00"/>
                </a:highlight>
              </a:rPr>
              <a:t>CLIENTE</a:t>
            </a:r>
            <a:br>
              <a:rPr lang="it-IT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C0F69-68C4-4AB2-8EB6-B43BBB1D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7288"/>
            <a:ext cx="9144000" cy="45434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C675E2-DC62-49EF-9B81-98DBD976FCF8}"/>
              </a:ext>
            </a:extLst>
          </p:cNvPr>
          <p:cNvSpPr/>
          <p:nvPr/>
        </p:nvSpPr>
        <p:spPr>
          <a:xfrm>
            <a:off x="7739391" y="1957332"/>
            <a:ext cx="2888148" cy="878193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Risultati immagini per back home page">
            <a:hlinkClick r:id="rId3" action="ppaction://hlinksldjump"/>
            <a:extLst>
              <a:ext uri="{FF2B5EF4-FFF2-40B4-BE49-F238E27FC236}">
                <a16:creationId xmlns:a16="http://schemas.microsoft.com/office/drawing/2014/main" id="{FB4289CA-363A-4D81-B413-AB73365E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4" y="5802946"/>
            <a:ext cx="896748" cy="8967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382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6a2fc1cc-e3b3-4fec-a92e-2b2894fdfe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0BA0ABB0D443BDCB766E5D722590" ma:contentTypeVersion="13" ma:contentTypeDescription="Create a new document." ma:contentTypeScope="" ma:versionID="76bd231269831588950216bfad9d0123">
  <xsd:schema xmlns:xsd="http://www.w3.org/2001/XMLSchema" xmlns:xs="http://www.w3.org/2001/XMLSchema" xmlns:p="http://schemas.microsoft.com/office/2006/metadata/properties" xmlns:ns2="6a2fc1cc-e3b3-4fec-a92e-2b2894fdfe30" xmlns:ns3="01b77979-0443-4c77-9388-633534e32f01" targetNamespace="http://schemas.microsoft.com/office/2006/metadata/properties" ma:root="true" ma:fieldsID="377e9232736d6d7f4cb7ee0748ccb802" ns2:_="" ns3:_="">
    <xsd:import namespace="6a2fc1cc-e3b3-4fec-a92e-2b2894fdfe30"/>
    <xsd:import namespace="01b77979-0443-4c77-9388-633534e32f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Comment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fc1cc-e3b3-4fec-a92e-2b2894fdf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77979-0443-4c77-9388-633534e32f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B9D7E0-AA6B-4192-A522-5F9F63CD6587}">
  <ds:schemaRefs>
    <ds:schemaRef ds:uri="http://schemas.microsoft.com/office/2006/metadata/properties"/>
    <ds:schemaRef ds:uri="69cd59b2-ee6c-4b4c-8a4a-6dd944938905"/>
    <ds:schemaRef ds:uri="http://purl.org/dc/terms/"/>
    <ds:schemaRef ds:uri="395a90cf-55d3-4cb8-b6b7-c9e62346f9f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91093E-22EA-41E1-B942-3BB243C750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D0573E-7B86-4E3C-A2BA-59D233D3A8AE}"/>
</file>

<file path=docProps/app.xml><?xml version="1.0" encoding="utf-8"?>
<Properties xmlns="http://schemas.openxmlformats.org/officeDocument/2006/extended-properties" xmlns:vt="http://schemas.openxmlformats.org/officeDocument/2006/docPropsVTypes">
  <TotalTime>5992</TotalTime>
  <Words>3454</Words>
  <Application>Microsoft Office PowerPoint</Application>
  <PresentationFormat>Widescreen</PresentationFormat>
  <Paragraphs>1089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Arial Black</vt:lpstr>
      <vt:lpstr>Calibri</vt:lpstr>
      <vt:lpstr>Calibri Light</vt:lpstr>
      <vt:lpstr>Wingdings</vt:lpstr>
      <vt:lpstr>1_Office Theme</vt:lpstr>
      <vt:lpstr>B2B STORE ONLINE GUIDA INTERATTIVA Luglio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Cliccare su Log in with your P&amp;G account ed inserire le credenziali personali di intranet</vt:lpstr>
      <vt:lpstr>Store Online – Selezione Cliente e Mix Prodotti</vt:lpstr>
      <vt:lpstr>Selezionare CLIENTE </vt:lpstr>
      <vt:lpstr>PowerPoint Presentation</vt:lpstr>
      <vt:lpstr>PowerPoint Presentation</vt:lpstr>
      <vt:lpstr>PowerPoint Presentation</vt:lpstr>
      <vt:lpstr>PowerPoint Presentation</vt:lpstr>
      <vt:lpstr>Entrare nella tendina Prodotti e selezionare CATEGORIA</vt:lpstr>
      <vt:lpstr>PowerPoint Presentation</vt:lpstr>
      <vt:lpstr>Selezionare la Campaing richiesta, se non ci sono Campaign seguire il prossimo step </vt:lpstr>
      <vt:lpstr>E DOPO inserire la quantità richiesta e cliccare su Aggiungi al carrello </vt:lpstr>
      <vt:lpstr>Al termine selezionare il Carrello</vt:lpstr>
      <vt:lpstr>PowerPoint Presentation</vt:lpstr>
      <vt:lpstr>PowerPoint Presentation</vt:lpstr>
      <vt:lpstr>PowerPoint Presentation</vt:lpstr>
      <vt:lpstr>Conferma di Ordine Concluso</vt:lpstr>
      <vt:lpstr>PowerPoint Presentation</vt:lpstr>
      <vt:lpstr>PowerPoint Presentation</vt:lpstr>
      <vt:lpstr>Store Online – Storico Ordini</vt:lpstr>
      <vt:lpstr>Store Online – Storico Ordini  PROFORMA</vt:lpstr>
      <vt:lpstr>PowerPoint Presentation</vt:lpstr>
      <vt:lpstr>Store Online – Storico Ordini  Riordina Prodotti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Store Online – Check out  Salvare Ordine come Lista</vt:lpstr>
      <vt:lpstr>Store Online – Check out  Salvare Ordine come Lista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STORE ONLINE</dc:title>
  <dc:creator>Papagno, Daniele</dc:creator>
  <cp:lastModifiedBy>Zannoni, Sarah</cp:lastModifiedBy>
  <cp:revision>142</cp:revision>
  <dcterms:created xsi:type="dcterms:W3CDTF">2019-04-09T09:53:48Z</dcterms:created>
  <dcterms:modified xsi:type="dcterms:W3CDTF">2020-07-08T13:15:09Z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0x0101002BA00BA0ABB0D443BDCB766E5D722590</vt:lpwstr>
  </property>
</Properties>
</file>